
<file path=[Content_Types].xml><?xml version="1.0" encoding="utf-8"?>
<Types xmlns="http://schemas.openxmlformats.org/package/2006/content-types">
  <Default Extension="jfif" ContentType="image/jpeg"/>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59" r:id="rId3"/>
    <p:sldId id="299" r:id="rId4"/>
    <p:sldId id="300" r:id="rId5"/>
    <p:sldId id="304" r:id="rId6"/>
    <p:sldId id="305" r:id="rId7"/>
    <p:sldId id="263" r:id="rId8"/>
    <p:sldId id="265" r:id="rId9"/>
    <p:sldId id="266" r:id="rId10"/>
    <p:sldId id="267" r:id="rId11"/>
    <p:sldId id="268" r:id="rId12"/>
    <p:sldId id="297" r:id="rId13"/>
    <p:sldId id="270" r:id="rId14"/>
    <p:sldId id="281" r:id="rId15"/>
    <p:sldId id="273" r:id="rId16"/>
    <p:sldId id="275" r:id="rId17"/>
    <p:sldId id="274" r:id="rId18"/>
    <p:sldId id="276" r:id="rId19"/>
    <p:sldId id="277" r:id="rId20"/>
    <p:sldId id="278" r:id="rId21"/>
    <p:sldId id="279" r:id="rId22"/>
    <p:sldId id="316" r:id="rId23"/>
    <p:sldId id="283" r:id="rId24"/>
    <p:sldId id="318" r:id="rId25"/>
    <p:sldId id="319" r:id="rId26"/>
    <p:sldId id="295" r:id="rId27"/>
    <p:sldId id="298" r:id="rId28"/>
    <p:sldId id="2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13"/>
    <p:restoredTop sz="73880" autoAdjust="0"/>
  </p:normalViewPr>
  <p:slideViewPr>
    <p:cSldViewPr snapToGrid="0">
      <p:cViewPr varScale="1">
        <p:scale>
          <a:sx n="85" d="100"/>
          <a:sy n="85" d="100"/>
        </p:scale>
        <p:origin x="19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dgm:spPr/>
      <dgm:t>
        <a:bodyPr/>
        <a:lstStyle/>
        <a:p>
          <a:pPr>
            <a:lnSpc>
              <a:spcPct val="100000"/>
            </a:lnSpc>
          </a:pPr>
          <a:r>
            <a:rPr lang="en-US" b="1" dirty="0">
              <a:solidFill>
                <a:schemeClr val="bg1"/>
              </a:solidFill>
            </a:rPr>
            <a:t>Research Problem</a:t>
          </a:r>
          <a:endParaRPr lang="en-US" dirty="0">
            <a:solidFill>
              <a:schemeClr val="bg1"/>
            </a:solidFill>
          </a:endParaRP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BD9F72EB-8EDF-44FA-83FA-5E97002EDC38}">
      <dgm:prSet/>
      <dgm:spPr/>
      <dgm:t>
        <a:bodyPr/>
        <a:lstStyle/>
        <a:p>
          <a:pPr>
            <a:lnSpc>
              <a:spcPct val="100000"/>
            </a:lnSpc>
          </a:pPr>
          <a:r>
            <a:rPr lang="en-US" b="1" dirty="0">
              <a:solidFill>
                <a:schemeClr val="bg1"/>
              </a:solidFill>
            </a:rPr>
            <a:t>Research Question</a:t>
          </a:r>
        </a:p>
      </dgm:t>
    </dgm:pt>
    <dgm:pt modelId="{9E154B09-F19B-4CCD-BB2C-C43AC37CCADE}" type="parTrans" cxnId="{05BEDD21-42E8-4D12-929A-5B042F8E92C7}">
      <dgm:prSet/>
      <dgm:spPr/>
      <dgm:t>
        <a:bodyPr/>
        <a:lstStyle/>
        <a:p>
          <a:endParaRPr lang="en-US"/>
        </a:p>
      </dgm:t>
    </dgm:pt>
    <dgm:pt modelId="{6CEEFE17-22DD-4E53-9DB3-523BE188B350}" type="sibTrans" cxnId="{05BEDD21-42E8-4D12-929A-5B042F8E92C7}">
      <dgm:prSet/>
      <dgm:spPr/>
      <dgm:t>
        <a:bodyPr/>
        <a:lstStyle/>
        <a:p>
          <a:endParaRPr lang="en-US"/>
        </a:p>
      </dgm:t>
    </dgm:pt>
    <dgm:pt modelId="{791D3441-B4E0-455C-8D12-788E033B12F5}">
      <dgm:prSet custT="1"/>
      <dgm:spPr/>
      <dgm:t>
        <a:bodyPr/>
        <a:lstStyle/>
        <a:p>
          <a:pPr>
            <a:lnSpc>
              <a:spcPct val="100000"/>
            </a:lnSpc>
          </a:pPr>
          <a:r>
            <a:rPr lang="en-US" sz="1600" b="1" kern="1200" dirty="0">
              <a:solidFill>
                <a:prstClr val="white"/>
              </a:solidFill>
              <a:latin typeface="Gill Sans MT" panose="020B0502020104020203"/>
              <a:ea typeface="+mn-ea"/>
              <a:cs typeface="+mn-cs"/>
            </a:rPr>
            <a:t>Research Objectives</a:t>
          </a:r>
        </a:p>
      </dgm:t>
    </dgm:pt>
    <dgm:pt modelId="{20EA2A60-8A11-4A12-897E-F8365D859145}" type="parTrans" cxnId="{B4A070C6-2552-4DBF-8DE5-1E23E7AE6E37}">
      <dgm:prSet/>
      <dgm:spPr/>
      <dgm:t>
        <a:bodyPr/>
        <a:lstStyle/>
        <a:p>
          <a:endParaRPr lang="en-US"/>
        </a:p>
      </dgm:t>
    </dgm:pt>
    <dgm:pt modelId="{C012C2A6-ABE2-4A70-B18B-E5F04BE61AD9}" type="sibTrans" cxnId="{B4A070C6-2552-4DBF-8DE5-1E23E7AE6E37}">
      <dgm:prSet/>
      <dgm:spPr/>
      <dgm:t>
        <a:bodyPr/>
        <a:lstStyle/>
        <a:p>
          <a:endParaRPr lang="en-US"/>
        </a:p>
      </dgm:t>
    </dgm:pt>
    <dgm:pt modelId="{E9DAF3A6-BBF4-4D35-B1E2-90994FB3D1FA}">
      <dgm:prSet custT="1"/>
      <dgm:spPr/>
      <dgm:t>
        <a:bodyPr/>
        <a:lstStyle/>
        <a:p>
          <a:pPr>
            <a:lnSpc>
              <a:spcPct val="100000"/>
            </a:lnSpc>
          </a:pPr>
          <a:r>
            <a:rPr lang="en-US" sz="1600" b="1" kern="1200" dirty="0">
              <a:solidFill>
                <a:schemeClr val="bg1"/>
              </a:solidFill>
              <a:latin typeface="Gill Sans MT" panose="020B0502020104020203"/>
              <a:ea typeface="+mn-ea"/>
              <a:cs typeface="+mn-cs"/>
            </a:rPr>
            <a:t>Key</a:t>
          </a:r>
          <a:r>
            <a:rPr lang="en-US" sz="1600" b="1" kern="1200" dirty="0">
              <a:solidFill>
                <a:schemeClr val="bg1"/>
              </a:solidFill>
            </a:rPr>
            <a:t> L</a:t>
          </a:r>
          <a:r>
            <a:rPr lang="en-US" sz="1600" b="1" kern="1200" dirty="0">
              <a:solidFill>
                <a:schemeClr val="bg1"/>
              </a:solidFill>
              <a:latin typeface="Gill Sans MT" panose="020B0502020104020203"/>
              <a:ea typeface="+mn-ea"/>
              <a:cs typeface="+mn-cs"/>
            </a:rPr>
            <a:t>iterature</a:t>
          </a:r>
        </a:p>
      </dgm:t>
    </dgm:pt>
    <dgm:pt modelId="{C9CB16FB-3E02-4CE7-9CEB-A3D3A8E34160}" type="parTrans" cxnId="{11381E2C-6322-4446-8044-8BCA3FD1E47A}">
      <dgm:prSet/>
      <dgm:spPr/>
      <dgm:t>
        <a:bodyPr/>
        <a:lstStyle/>
        <a:p>
          <a:endParaRPr lang="en-US"/>
        </a:p>
      </dgm:t>
    </dgm:pt>
    <dgm:pt modelId="{555719D2-BBAE-4BC3-8C83-4398E7DEB5E0}" type="sibTrans" cxnId="{11381E2C-6322-4446-8044-8BCA3FD1E47A}">
      <dgm:prSet/>
      <dgm:spPr/>
      <dgm:t>
        <a:bodyPr/>
        <a:lstStyle/>
        <a:p>
          <a:endParaRPr lang="en-US"/>
        </a:p>
      </dgm:t>
    </dgm:pt>
    <dgm:pt modelId="{C41F445B-9279-4D8F-8A4A-1A2669E80C04}">
      <dgm:prSet custT="1"/>
      <dgm:spPr/>
      <dgm:t>
        <a:bodyPr/>
        <a:lstStyle/>
        <a:p>
          <a:pPr>
            <a:lnSpc>
              <a:spcPct val="100000"/>
            </a:lnSpc>
          </a:pPr>
          <a:r>
            <a:rPr lang="en-US" sz="1600" b="1" kern="1200" dirty="0">
              <a:solidFill>
                <a:prstClr val="white"/>
              </a:solidFill>
              <a:latin typeface="Gill Sans MT" panose="020B0502020104020203"/>
              <a:ea typeface="+mn-ea"/>
              <a:cs typeface="+mn-cs"/>
            </a:rPr>
            <a:t>Research</a:t>
          </a:r>
          <a:r>
            <a:rPr lang="en-US" sz="1600" b="1" kern="1200" dirty="0">
              <a:solidFill>
                <a:schemeClr val="tx1"/>
              </a:solidFill>
            </a:rPr>
            <a:t> </a:t>
          </a:r>
          <a:r>
            <a:rPr lang="en-US" sz="1600" b="1" kern="1200" dirty="0">
              <a:solidFill>
                <a:prstClr val="white"/>
              </a:solidFill>
              <a:latin typeface="Gill Sans MT" panose="020B0502020104020203"/>
              <a:ea typeface="+mn-ea"/>
              <a:cs typeface="+mn-cs"/>
            </a:rPr>
            <a:t>Design</a:t>
          </a:r>
          <a:r>
            <a:rPr lang="en-US" sz="1600" b="1" kern="1200" dirty="0">
              <a:solidFill>
                <a:schemeClr val="tx1"/>
              </a:solidFill>
            </a:rPr>
            <a:t> </a:t>
          </a:r>
          <a:r>
            <a:rPr lang="en-US" sz="1600" b="1" kern="1200" dirty="0">
              <a:solidFill>
                <a:prstClr val="white"/>
              </a:solidFill>
              <a:latin typeface="Gill Sans MT" panose="020B0502020104020203"/>
              <a:ea typeface="+mn-ea"/>
              <a:cs typeface="+mn-cs"/>
            </a:rPr>
            <a:t>and</a:t>
          </a:r>
          <a:r>
            <a:rPr lang="en-US" sz="1600" b="1" kern="1200" dirty="0">
              <a:solidFill>
                <a:schemeClr val="tx1"/>
              </a:solidFill>
            </a:rPr>
            <a:t> </a:t>
          </a:r>
          <a:r>
            <a:rPr lang="en-US" sz="1600" b="1" kern="1200" dirty="0">
              <a:solidFill>
                <a:prstClr val="white"/>
              </a:solidFill>
              <a:latin typeface="Gill Sans MT" panose="020B0502020104020203"/>
              <a:ea typeface="+mn-ea"/>
              <a:cs typeface="+mn-cs"/>
            </a:rPr>
            <a:t>Methodology</a:t>
          </a:r>
        </a:p>
      </dgm:t>
    </dgm:pt>
    <dgm:pt modelId="{350651F4-4FBA-4356-A978-9D76BF4CB999}" type="parTrans" cxnId="{524BD02E-8DE8-406F-8B1C-27AA3C35FDFB}">
      <dgm:prSet/>
      <dgm:spPr/>
      <dgm:t>
        <a:bodyPr/>
        <a:lstStyle/>
        <a:p>
          <a:endParaRPr lang="en-US"/>
        </a:p>
      </dgm:t>
    </dgm:pt>
    <dgm:pt modelId="{E3A915D4-7BB3-4985-B072-2D318B08A282}" type="sibTrans" cxnId="{524BD02E-8DE8-406F-8B1C-27AA3C35FDFB}">
      <dgm:prSet/>
      <dgm:spPr/>
      <dgm:t>
        <a:bodyPr/>
        <a:lstStyle/>
        <a:p>
          <a:endParaRPr lang="en-US"/>
        </a:p>
      </dgm:t>
    </dgm:pt>
    <dgm:pt modelId="{40CE93DC-6C98-4548-86CC-7CE66EB465DD}">
      <dgm:prSet custT="1"/>
      <dgm:spPr/>
      <dgm:t>
        <a:bodyPr/>
        <a:lstStyle/>
        <a:p>
          <a:pPr>
            <a:lnSpc>
              <a:spcPct val="100000"/>
            </a:lnSpc>
          </a:pPr>
          <a:r>
            <a:rPr lang="en-US" sz="1600" b="1" kern="1200" dirty="0">
              <a:solidFill>
                <a:prstClr val="white"/>
              </a:solidFill>
              <a:latin typeface="Gill Sans MT" panose="020B0502020104020203"/>
              <a:ea typeface="+mn-ea"/>
              <a:cs typeface="+mn-cs"/>
            </a:rPr>
            <a:t>Ethical</a:t>
          </a:r>
          <a:r>
            <a:rPr lang="en-US" sz="1600" b="1" kern="1200" dirty="0">
              <a:solidFill>
                <a:schemeClr val="tx1"/>
              </a:solidFill>
            </a:rPr>
            <a:t> </a:t>
          </a:r>
          <a:r>
            <a:rPr lang="en-US" sz="1600" b="1" kern="1200" dirty="0">
              <a:solidFill>
                <a:schemeClr val="bg1"/>
              </a:solidFill>
            </a:rPr>
            <a:t>C</a:t>
          </a:r>
          <a:r>
            <a:rPr lang="en-US" sz="1600" b="1" kern="1200" dirty="0">
              <a:solidFill>
                <a:schemeClr val="bg1"/>
              </a:solidFill>
              <a:latin typeface="Gill Sans MT" panose="020B0502020104020203"/>
              <a:ea typeface="+mn-ea"/>
              <a:cs typeface="+mn-cs"/>
            </a:rPr>
            <a:t>onsiderations</a:t>
          </a:r>
          <a:r>
            <a:rPr lang="en-US" sz="1600" b="1" kern="1200" dirty="0">
              <a:solidFill>
                <a:schemeClr val="tx1"/>
              </a:solidFill>
            </a:rPr>
            <a:t> </a:t>
          </a:r>
        </a:p>
      </dgm:t>
    </dgm:pt>
    <dgm:pt modelId="{221836A6-66FF-4EC7-904A-DAF8F5DFDBEF}" type="parTrans" cxnId="{013C6445-3C33-4BC5-8D2A-2C344593544D}">
      <dgm:prSet/>
      <dgm:spPr/>
      <dgm:t>
        <a:bodyPr/>
        <a:lstStyle/>
        <a:p>
          <a:endParaRPr lang="en-US"/>
        </a:p>
      </dgm:t>
    </dgm:pt>
    <dgm:pt modelId="{F3BD3540-D13B-4265-A746-A6529D03ED20}" type="sibTrans" cxnId="{013C6445-3C33-4BC5-8D2A-2C344593544D}">
      <dgm:prSet/>
      <dgm:spPr/>
      <dgm:t>
        <a:bodyPr/>
        <a:lstStyle/>
        <a:p>
          <a:endParaRPr lang="en-US"/>
        </a:p>
      </dgm:t>
    </dgm:pt>
    <dgm:pt modelId="{7144847E-5931-448E-8DB7-70E83EDFA25E}">
      <dgm:prSet custT="1"/>
      <dgm:spPr/>
      <dgm:t>
        <a:bodyPr/>
        <a:lstStyle/>
        <a:p>
          <a:pPr>
            <a:lnSpc>
              <a:spcPct val="100000"/>
            </a:lnSpc>
          </a:pPr>
          <a:r>
            <a:rPr lang="en-US" sz="1600" b="1" kern="1200" dirty="0">
              <a:solidFill>
                <a:prstClr val="white"/>
              </a:solidFill>
              <a:latin typeface="Gill Sans MT" panose="020B0502020104020203"/>
              <a:ea typeface="+mn-ea"/>
              <a:cs typeface="+mn-cs"/>
            </a:rPr>
            <a:t>Timeline</a:t>
          </a:r>
          <a:r>
            <a:rPr lang="en-US" sz="1600" b="1" kern="1200" dirty="0">
              <a:solidFill>
                <a:schemeClr val="tx1"/>
              </a:solidFill>
            </a:rPr>
            <a:t> </a:t>
          </a:r>
          <a:r>
            <a:rPr lang="en-US" sz="1600" b="1" kern="1200" dirty="0">
              <a:solidFill>
                <a:prstClr val="white"/>
              </a:solidFill>
              <a:latin typeface="Gill Sans MT" panose="020B0502020104020203"/>
              <a:ea typeface="+mn-ea"/>
              <a:cs typeface="+mn-cs"/>
            </a:rPr>
            <a:t>of</a:t>
          </a:r>
          <a:r>
            <a:rPr lang="en-US" sz="1600" b="1" kern="1200" dirty="0">
              <a:solidFill>
                <a:schemeClr val="tx1"/>
              </a:solidFill>
            </a:rPr>
            <a:t> </a:t>
          </a:r>
          <a:r>
            <a:rPr lang="en-US" sz="1600" b="1" kern="1200" dirty="0">
              <a:solidFill>
                <a:schemeClr val="bg1"/>
              </a:solidFill>
            </a:rPr>
            <a:t>P</a:t>
          </a:r>
          <a:r>
            <a:rPr lang="en-US" sz="1600" b="1" kern="1200" dirty="0">
              <a:solidFill>
                <a:schemeClr val="bg1"/>
              </a:solidFill>
              <a:latin typeface="Gill Sans MT" panose="020B0502020104020203"/>
              <a:ea typeface="+mn-ea"/>
              <a:cs typeface="+mn-cs"/>
            </a:rPr>
            <a:t>roposed</a:t>
          </a:r>
          <a:r>
            <a:rPr lang="en-US" sz="1600" b="1" kern="1200" dirty="0">
              <a:solidFill>
                <a:schemeClr val="bg1"/>
              </a:solidFill>
            </a:rPr>
            <a:t> A</a:t>
          </a:r>
          <a:r>
            <a:rPr lang="en-US" sz="1600" b="1" kern="1200" dirty="0">
              <a:solidFill>
                <a:schemeClr val="bg1"/>
              </a:solidFill>
              <a:latin typeface="Gill Sans MT" panose="020B0502020104020203"/>
              <a:ea typeface="+mn-ea"/>
              <a:cs typeface="+mn-cs"/>
            </a:rPr>
            <a:t>ctivities</a:t>
          </a:r>
        </a:p>
      </dgm:t>
    </dgm:pt>
    <dgm:pt modelId="{7D283B9A-118A-4AAA-BAD8-1D757200E569}" type="parTrans" cxnId="{40099630-40B0-4728-8A83-DB89177A6B52}">
      <dgm:prSet/>
      <dgm:spPr/>
      <dgm:t>
        <a:bodyPr/>
        <a:lstStyle/>
        <a:p>
          <a:endParaRPr lang="en-US"/>
        </a:p>
      </dgm:t>
    </dgm:pt>
    <dgm:pt modelId="{6DE456E9-A7C0-41D8-8854-EC2300AF6B31}" type="sibTrans" cxnId="{40099630-40B0-4728-8A83-DB89177A6B52}">
      <dgm:prSet/>
      <dgm:spPr/>
      <dgm:t>
        <a:bodyPr/>
        <a:lstStyle/>
        <a:p>
          <a:endParaRPr lang="en-US"/>
        </a:p>
      </dgm:t>
    </dgm:pt>
    <dgm:pt modelId="{076DED6C-4D73-435C-BCC0-2A143D50B999}">
      <dgm:prSet/>
      <dgm:spPr/>
    </dgm:pt>
    <dgm:pt modelId="{FA144D33-EA97-4B35-A9F8-3CFE01463693}" type="parTrans" cxnId="{75C453AE-A028-4EE8-867A-8A1CC29E2DA3}">
      <dgm:prSet/>
      <dgm:spPr/>
      <dgm:t>
        <a:bodyPr/>
        <a:lstStyle/>
        <a:p>
          <a:endParaRPr lang="en-US"/>
        </a:p>
      </dgm:t>
    </dgm:pt>
    <dgm:pt modelId="{7EED3B02-E2FA-44F3-A25D-E9E76AD3E703}" type="sibTrans" cxnId="{75C453AE-A028-4EE8-867A-8A1CC29E2DA3}">
      <dgm:prSet/>
      <dgm:spPr/>
      <dgm:t>
        <a:bodyPr/>
        <a:lstStyle/>
        <a:p>
          <a:endParaRPr lang="en-US"/>
        </a:p>
      </dgm:t>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7"/>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7"/>
      <dgm:spPr/>
    </dgm:pt>
    <dgm:pt modelId="{429CABD1-4116-474B-81BF-735E2CA9DD00}" type="pres">
      <dgm:prSet presAssocID="{7E5AA53B-3EEE-4DE4-BB81-9044890C2946}" presName="dstNode" presStyleLbl="node1" presStyleIdx="0" presStyleCnt="7"/>
      <dgm:spPr/>
    </dgm:pt>
    <dgm:pt modelId="{58319267-C71E-43C9-94E1-827D0616C7A7}" type="pres">
      <dgm:prSet presAssocID="{6750AC01-D39D-4F3A-9DC8-2A211EE986A2}" presName="text_1" presStyleLbl="node1" presStyleIdx="0" presStyleCnt="7" custLinFactNeighborX="-97" custLinFactNeighborY="-1389">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7"/>
      <dgm:spPr/>
    </dgm:pt>
    <dgm:pt modelId="{CA0CE495-839E-4CBB-80C0-7223D3091E87}" type="pres">
      <dgm:prSet presAssocID="{BD9F72EB-8EDF-44FA-83FA-5E97002EDC38}" presName="text_2" presStyleLbl="node1" presStyleIdx="1" presStyleCnt="7">
        <dgm:presLayoutVars>
          <dgm:bulletEnabled val="1"/>
        </dgm:presLayoutVars>
      </dgm:prSet>
      <dgm:spPr/>
    </dgm:pt>
    <dgm:pt modelId="{D4774159-628D-4D5A-8E8B-17E6932BCAB1}" type="pres">
      <dgm:prSet presAssocID="{BD9F72EB-8EDF-44FA-83FA-5E97002EDC38}" presName="accent_2" presStyleCnt="0"/>
      <dgm:spPr/>
    </dgm:pt>
    <dgm:pt modelId="{6D3E6FA9-1103-4E1F-ABE4-85A384BAA40F}" type="pres">
      <dgm:prSet presAssocID="{BD9F72EB-8EDF-44FA-83FA-5E97002EDC38}" presName="accentRepeatNode" presStyleLbl="solidFgAcc1" presStyleIdx="1" presStyleCnt="7"/>
      <dgm:spPr/>
    </dgm:pt>
    <dgm:pt modelId="{01D0AB0A-29A4-4F5A-B1D0-CA822945576E}" type="pres">
      <dgm:prSet presAssocID="{791D3441-B4E0-455C-8D12-788E033B12F5}" presName="text_3" presStyleLbl="node1" presStyleIdx="2" presStyleCnt="7">
        <dgm:presLayoutVars>
          <dgm:bulletEnabled val="1"/>
        </dgm:presLayoutVars>
      </dgm:prSet>
      <dgm:spPr/>
    </dgm:pt>
    <dgm:pt modelId="{1F931B72-7DEE-46E5-A374-ECBF2AD1BEF5}" type="pres">
      <dgm:prSet presAssocID="{791D3441-B4E0-455C-8D12-788E033B12F5}" presName="accent_3" presStyleCnt="0"/>
      <dgm:spPr/>
    </dgm:pt>
    <dgm:pt modelId="{F3D3A646-CA97-44E6-A4D9-945B6E16D006}" type="pres">
      <dgm:prSet presAssocID="{791D3441-B4E0-455C-8D12-788E033B12F5}" presName="accentRepeatNode" presStyleLbl="solidFgAcc1" presStyleIdx="2" presStyleCnt="7"/>
      <dgm:spPr/>
    </dgm:pt>
    <dgm:pt modelId="{6349436A-E073-46BB-A87C-2949428485DF}" type="pres">
      <dgm:prSet presAssocID="{E9DAF3A6-BBF4-4D35-B1E2-90994FB3D1FA}" presName="text_4" presStyleLbl="node1" presStyleIdx="3" presStyleCnt="7">
        <dgm:presLayoutVars>
          <dgm:bulletEnabled val="1"/>
        </dgm:presLayoutVars>
      </dgm:prSet>
      <dgm:spPr/>
    </dgm:pt>
    <dgm:pt modelId="{6AAB5AC5-FD86-4143-9878-3395340572BB}" type="pres">
      <dgm:prSet presAssocID="{E9DAF3A6-BBF4-4D35-B1E2-90994FB3D1FA}" presName="accent_4" presStyleCnt="0"/>
      <dgm:spPr/>
    </dgm:pt>
    <dgm:pt modelId="{DE55724F-F745-4DBB-816F-EC1CE821DA19}" type="pres">
      <dgm:prSet presAssocID="{E9DAF3A6-BBF4-4D35-B1E2-90994FB3D1FA}" presName="accentRepeatNode" presStyleLbl="solidFgAcc1" presStyleIdx="3" presStyleCnt="7"/>
      <dgm:spPr/>
    </dgm:pt>
    <dgm:pt modelId="{24DEA5AA-7397-4BF0-8714-444A7F734B5C}" type="pres">
      <dgm:prSet presAssocID="{C41F445B-9279-4D8F-8A4A-1A2669E80C04}" presName="text_5" presStyleLbl="node1" presStyleIdx="4" presStyleCnt="7">
        <dgm:presLayoutVars>
          <dgm:bulletEnabled val="1"/>
        </dgm:presLayoutVars>
      </dgm:prSet>
      <dgm:spPr/>
    </dgm:pt>
    <dgm:pt modelId="{41CCFFC2-1180-41AD-A4F0-FD4213FF0162}" type="pres">
      <dgm:prSet presAssocID="{C41F445B-9279-4D8F-8A4A-1A2669E80C04}" presName="accent_5" presStyleCnt="0"/>
      <dgm:spPr/>
    </dgm:pt>
    <dgm:pt modelId="{64A5F5C9-E7B6-46FE-A737-44709E6C542F}" type="pres">
      <dgm:prSet presAssocID="{C41F445B-9279-4D8F-8A4A-1A2669E80C04}" presName="accentRepeatNode" presStyleLbl="solidFgAcc1" presStyleIdx="4" presStyleCnt="7"/>
      <dgm:spPr/>
    </dgm:pt>
    <dgm:pt modelId="{F8B29605-19BB-41DA-9F00-32F319D7C8EF}" type="pres">
      <dgm:prSet presAssocID="{40CE93DC-6C98-4548-86CC-7CE66EB465DD}" presName="text_6" presStyleLbl="node1" presStyleIdx="5" presStyleCnt="7">
        <dgm:presLayoutVars>
          <dgm:bulletEnabled val="1"/>
        </dgm:presLayoutVars>
      </dgm:prSet>
      <dgm:spPr/>
    </dgm:pt>
    <dgm:pt modelId="{3E09CD0E-719D-4CC1-9967-F39A2D166E56}" type="pres">
      <dgm:prSet presAssocID="{40CE93DC-6C98-4548-86CC-7CE66EB465DD}" presName="accent_6" presStyleCnt="0"/>
      <dgm:spPr/>
    </dgm:pt>
    <dgm:pt modelId="{AC5E53B6-B673-43EB-B097-900473F2793D}" type="pres">
      <dgm:prSet presAssocID="{40CE93DC-6C98-4548-86CC-7CE66EB465DD}" presName="accentRepeatNode" presStyleLbl="solidFgAcc1" presStyleIdx="5" presStyleCnt="7"/>
      <dgm:spPr/>
    </dgm:pt>
    <dgm:pt modelId="{389AF4AD-EAF5-4D84-8F12-50DAC9094A7C}" type="pres">
      <dgm:prSet presAssocID="{7144847E-5931-448E-8DB7-70E83EDFA25E}" presName="text_7" presStyleLbl="node1" presStyleIdx="6" presStyleCnt="7">
        <dgm:presLayoutVars>
          <dgm:bulletEnabled val="1"/>
        </dgm:presLayoutVars>
      </dgm:prSet>
      <dgm:spPr/>
    </dgm:pt>
    <dgm:pt modelId="{35FB33D9-C163-4A11-A649-B0C091C20CF3}" type="pres">
      <dgm:prSet presAssocID="{7144847E-5931-448E-8DB7-70E83EDFA25E}" presName="accent_7" presStyleCnt="0"/>
      <dgm:spPr/>
    </dgm:pt>
    <dgm:pt modelId="{5C2F9883-391C-4843-B0B2-25828E084FB1}" type="pres">
      <dgm:prSet presAssocID="{7144847E-5931-448E-8DB7-70E83EDFA25E}" presName="accentRepeatNode" presStyleLbl="solidFgAcc1" presStyleIdx="6" presStyleCnt="7"/>
      <dgm:spPr/>
    </dgm:pt>
  </dgm:ptLst>
  <dgm:cxnLst>
    <dgm:cxn modelId="{12017D10-C294-499E-BAE7-D15C56F247F0}" type="presOf" srcId="{C41F445B-9279-4D8F-8A4A-1A2669E80C04}" destId="{24DEA5AA-7397-4BF0-8714-444A7F734B5C}" srcOrd="0" destOrd="0" presId="urn:microsoft.com/office/officeart/2008/layout/VerticalCurvedList"/>
    <dgm:cxn modelId="{A11E3B12-1828-45A7-86C3-BB85832DF84D}" type="presOf" srcId="{CA077D98-8478-47EA-B6A9-99ACE60C64D4}" destId="{D79B43FC-100B-4A0D-A4D5-0D2D04B99064}" srcOrd="0" destOrd="0" presId="urn:microsoft.com/office/officeart/2008/layout/VerticalCurvedList"/>
    <dgm:cxn modelId="{05BEDD21-42E8-4D12-929A-5B042F8E92C7}" srcId="{7E5AA53B-3EEE-4DE4-BB81-9044890C2946}" destId="{BD9F72EB-8EDF-44FA-83FA-5E97002EDC38}" srcOrd="1" destOrd="0" parTransId="{9E154B09-F19B-4CCD-BB2C-C43AC37CCADE}" sibTransId="{6CEEFE17-22DD-4E53-9DB3-523BE188B350}"/>
    <dgm:cxn modelId="{11381E2C-6322-4446-8044-8BCA3FD1E47A}" srcId="{7E5AA53B-3EEE-4DE4-BB81-9044890C2946}" destId="{E9DAF3A6-BBF4-4D35-B1E2-90994FB3D1FA}" srcOrd="3" destOrd="0" parTransId="{C9CB16FB-3E02-4CE7-9CEB-A3D3A8E34160}" sibTransId="{555719D2-BBAE-4BC3-8C83-4398E7DEB5E0}"/>
    <dgm:cxn modelId="{524BD02E-8DE8-406F-8B1C-27AA3C35FDFB}" srcId="{7E5AA53B-3EEE-4DE4-BB81-9044890C2946}" destId="{C41F445B-9279-4D8F-8A4A-1A2669E80C04}" srcOrd="4" destOrd="0" parTransId="{350651F4-4FBA-4356-A978-9D76BF4CB999}" sibTransId="{E3A915D4-7BB3-4985-B072-2D318B08A282}"/>
    <dgm:cxn modelId="{40099630-40B0-4728-8A83-DB89177A6B52}" srcId="{7E5AA53B-3EEE-4DE4-BB81-9044890C2946}" destId="{7144847E-5931-448E-8DB7-70E83EDFA25E}" srcOrd="6" destOrd="0" parTransId="{7D283B9A-118A-4AAA-BAD8-1D757200E569}" sibTransId="{6DE456E9-A7C0-41D8-8854-EC2300AF6B31}"/>
    <dgm:cxn modelId="{013C6445-3C33-4BC5-8D2A-2C344593544D}" srcId="{7E5AA53B-3EEE-4DE4-BB81-9044890C2946}" destId="{40CE93DC-6C98-4548-86CC-7CE66EB465DD}" srcOrd="5" destOrd="0" parTransId="{221836A6-66FF-4EC7-904A-DAF8F5DFDBEF}" sibTransId="{F3BD3540-D13B-4265-A746-A6529D03ED20}"/>
    <dgm:cxn modelId="{29DA474E-5DFA-4C66-882F-319C49ABBB19}" type="presOf" srcId="{6750AC01-D39D-4F3A-9DC8-2A211EE986A2}" destId="{58319267-C71E-43C9-94E1-827D0616C7A7}" srcOrd="0" destOrd="0" presId="urn:microsoft.com/office/officeart/2008/layout/VerticalCurvedList"/>
    <dgm:cxn modelId="{5F7FFB5D-141E-4B8E-8B5D-E16CE6E2F4BC}" type="presOf" srcId="{40CE93DC-6C98-4548-86CC-7CE66EB465DD}" destId="{F8B29605-19BB-41DA-9F00-32F319D7C8EF}" srcOrd="0" destOrd="0" presId="urn:microsoft.com/office/officeart/2008/layout/VerticalCurvedList"/>
    <dgm:cxn modelId="{0B5DAE5F-BCDC-4BF7-A6E7-CF856886A64D}" srcId="{7E5AA53B-3EEE-4DE4-BB81-9044890C2946}" destId="{6750AC01-D39D-4F3A-9DC8-2A211EE986A2}" srcOrd="0" destOrd="0" parTransId="{720680DC-AAA4-4434-A582-60EBCC5BA355}" sibTransId="{CA077D98-8478-47EA-B6A9-99ACE60C64D4}"/>
    <dgm:cxn modelId="{D64BA883-ED02-48F4-AE55-8B46A91D803D}" type="presOf" srcId="{BD9F72EB-8EDF-44FA-83FA-5E97002EDC38}" destId="{CA0CE495-839E-4CBB-80C0-7223D3091E87}" srcOrd="0" destOrd="0" presId="urn:microsoft.com/office/officeart/2008/layout/VerticalCurvedList"/>
    <dgm:cxn modelId="{4F65CC8F-B5A8-40BE-A32B-05862B543D6A}" type="presOf" srcId="{7E5AA53B-3EEE-4DE4-BB81-9044890C2946}" destId="{57806726-6E60-4ACC-9C1C-7DF9CC365A10}" srcOrd="0" destOrd="0" presId="urn:microsoft.com/office/officeart/2008/layout/VerticalCurvedList"/>
    <dgm:cxn modelId="{F717B2A6-4993-4529-ACCD-84CEB962BED9}" type="presOf" srcId="{E9DAF3A6-BBF4-4D35-B1E2-90994FB3D1FA}" destId="{6349436A-E073-46BB-A87C-2949428485DF}" srcOrd="0" destOrd="0" presId="urn:microsoft.com/office/officeart/2008/layout/VerticalCurvedList"/>
    <dgm:cxn modelId="{75C453AE-A028-4EE8-867A-8A1CC29E2DA3}" srcId="{7E5AA53B-3EEE-4DE4-BB81-9044890C2946}" destId="{076DED6C-4D73-435C-BCC0-2A143D50B999}" srcOrd="7" destOrd="0" parTransId="{FA144D33-EA97-4B35-A9F8-3CFE01463693}" sibTransId="{7EED3B02-E2FA-44F3-A25D-E9E76AD3E703}"/>
    <dgm:cxn modelId="{533D9BAE-B592-42E7-AA5B-B8EC4EE236B5}" type="presOf" srcId="{7144847E-5931-448E-8DB7-70E83EDFA25E}" destId="{389AF4AD-EAF5-4D84-8F12-50DAC9094A7C}" srcOrd="0" destOrd="0" presId="urn:microsoft.com/office/officeart/2008/layout/VerticalCurvedList"/>
    <dgm:cxn modelId="{B4A070C6-2552-4DBF-8DE5-1E23E7AE6E37}" srcId="{7E5AA53B-3EEE-4DE4-BB81-9044890C2946}" destId="{791D3441-B4E0-455C-8D12-788E033B12F5}" srcOrd="2" destOrd="0" parTransId="{20EA2A60-8A11-4A12-897E-F8365D859145}" sibTransId="{C012C2A6-ABE2-4A70-B18B-E5F04BE61AD9}"/>
    <dgm:cxn modelId="{0A3292D0-F90A-4CF7-B3D0-E50F63B978F8}" type="presOf" srcId="{791D3441-B4E0-455C-8D12-788E033B12F5}" destId="{01D0AB0A-29A4-4F5A-B1D0-CA822945576E}" srcOrd="0" destOrd="0" presId="urn:microsoft.com/office/officeart/2008/layout/VerticalCurvedList"/>
    <dgm:cxn modelId="{4E25B52E-70EF-4A0F-B410-0B49263AF380}" type="presParOf" srcId="{57806726-6E60-4ACC-9C1C-7DF9CC365A10}" destId="{90561C55-3C6E-4D53-85E1-2C50BCDDA392}" srcOrd="0" destOrd="0" presId="urn:microsoft.com/office/officeart/2008/layout/VerticalCurvedList"/>
    <dgm:cxn modelId="{2B3DD9E4-EC9C-4B92-B380-F89BF82E7CF3}" type="presParOf" srcId="{90561C55-3C6E-4D53-85E1-2C50BCDDA392}" destId="{B6CD42EC-5AD4-4004-AE5B-47EDA668DAA8}" srcOrd="0" destOrd="0" presId="urn:microsoft.com/office/officeart/2008/layout/VerticalCurvedList"/>
    <dgm:cxn modelId="{EA357085-80A4-4D1D-9BD2-56B1E9A721FB}" type="presParOf" srcId="{B6CD42EC-5AD4-4004-AE5B-47EDA668DAA8}" destId="{963B8EE3-40CC-4A0A-B420-D0BF920973CE}" srcOrd="0" destOrd="0" presId="urn:microsoft.com/office/officeart/2008/layout/VerticalCurvedList"/>
    <dgm:cxn modelId="{F175C6D0-411C-40FD-A19B-860D49F42061}" type="presParOf" srcId="{B6CD42EC-5AD4-4004-AE5B-47EDA668DAA8}" destId="{D79B43FC-100B-4A0D-A4D5-0D2D04B99064}" srcOrd="1" destOrd="0" presId="urn:microsoft.com/office/officeart/2008/layout/VerticalCurvedList"/>
    <dgm:cxn modelId="{794BB944-68C0-47A5-9792-652802EB36AC}" type="presParOf" srcId="{B6CD42EC-5AD4-4004-AE5B-47EDA668DAA8}" destId="{3CAD8DA1-8D53-445C-ACE8-D8449E4F0F55}" srcOrd="2" destOrd="0" presId="urn:microsoft.com/office/officeart/2008/layout/VerticalCurvedList"/>
    <dgm:cxn modelId="{B8CC75C4-3D1A-49E7-80D2-915668C1368C}" type="presParOf" srcId="{B6CD42EC-5AD4-4004-AE5B-47EDA668DAA8}" destId="{429CABD1-4116-474B-81BF-735E2CA9DD00}" srcOrd="3" destOrd="0" presId="urn:microsoft.com/office/officeart/2008/layout/VerticalCurvedList"/>
    <dgm:cxn modelId="{28110BB8-F33F-498C-9A75-98364B05EFA5}" type="presParOf" srcId="{90561C55-3C6E-4D53-85E1-2C50BCDDA392}" destId="{58319267-C71E-43C9-94E1-827D0616C7A7}" srcOrd="1" destOrd="0" presId="urn:microsoft.com/office/officeart/2008/layout/VerticalCurvedList"/>
    <dgm:cxn modelId="{3866F6C9-5521-48F2-B6C3-40C9896E1605}" type="presParOf" srcId="{90561C55-3C6E-4D53-85E1-2C50BCDDA392}" destId="{79F9B8A9-2412-4B74-84A9-69422DB81CDC}" srcOrd="2" destOrd="0" presId="urn:microsoft.com/office/officeart/2008/layout/VerticalCurvedList"/>
    <dgm:cxn modelId="{D2205A4F-BB7A-4399-BC2F-78E18EC6EAFE}" type="presParOf" srcId="{79F9B8A9-2412-4B74-84A9-69422DB81CDC}" destId="{07CB3071-D555-47DA-A36A-69EB91531FD8}" srcOrd="0" destOrd="0" presId="urn:microsoft.com/office/officeart/2008/layout/VerticalCurvedList"/>
    <dgm:cxn modelId="{15C05E62-DCDE-4C6B-B29A-691349FC8CD6}" type="presParOf" srcId="{90561C55-3C6E-4D53-85E1-2C50BCDDA392}" destId="{CA0CE495-839E-4CBB-80C0-7223D3091E87}" srcOrd="3" destOrd="0" presId="urn:microsoft.com/office/officeart/2008/layout/VerticalCurvedList"/>
    <dgm:cxn modelId="{83901E33-411E-4396-AB28-9962CA3E7F1B}" type="presParOf" srcId="{90561C55-3C6E-4D53-85E1-2C50BCDDA392}" destId="{D4774159-628D-4D5A-8E8B-17E6932BCAB1}" srcOrd="4" destOrd="0" presId="urn:microsoft.com/office/officeart/2008/layout/VerticalCurvedList"/>
    <dgm:cxn modelId="{A035C188-10CA-4277-A423-43291B737D13}" type="presParOf" srcId="{D4774159-628D-4D5A-8E8B-17E6932BCAB1}" destId="{6D3E6FA9-1103-4E1F-ABE4-85A384BAA40F}" srcOrd="0" destOrd="0" presId="urn:microsoft.com/office/officeart/2008/layout/VerticalCurvedList"/>
    <dgm:cxn modelId="{BF69B1BB-21C1-41BB-9064-24FF46AC3A32}" type="presParOf" srcId="{90561C55-3C6E-4D53-85E1-2C50BCDDA392}" destId="{01D0AB0A-29A4-4F5A-B1D0-CA822945576E}" srcOrd="5" destOrd="0" presId="urn:microsoft.com/office/officeart/2008/layout/VerticalCurvedList"/>
    <dgm:cxn modelId="{B11B5E37-B82E-44CB-809A-789097FBC526}" type="presParOf" srcId="{90561C55-3C6E-4D53-85E1-2C50BCDDA392}" destId="{1F931B72-7DEE-46E5-A374-ECBF2AD1BEF5}" srcOrd="6" destOrd="0" presId="urn:microsoft.com/office/officeart/2008/layout/VerticalCurvedList"/>
    <dgm:cxn modelId="{D991DFD2-E199-4E19-83A1-B63FE26684A3}" type="presParOf" srcId="{1F931B72-7DEE-46E5-A374-ECBF2AD1BEF5}" destId="{F3D3A646-CA97-44E6-A4D9-945B6E16D006}" srcOrd="0" destOrd="0" presId="urn:microsoft.com/office/officeart/2008/layout/VerticalCurvedList"/>
    <dgm:cxn modelId="{E45426E0-0090-4480-B1DD-561737FD5416}" type="presParOf" srcId="{90561C55-3C6E-4D53-85E1-2C50BCDDA392}" destId="{6349436A-E073-46BB-A87C-2949428485DF}" srcOrd="7" destOrd="0" presId="urn:microsoft.com/office/officeart/2008/layout/VerticalCurvedList"/>
    <dgm:cxn modelId="{BA6FC995-E83D-4B9E-9D43-33645ECCB510}" type="presParOf" srcId="{90561C55-3C6E-4D53-85E1-2C50BCDDA392}" destId="{6AAB5AC5-FD86-4143-9878-3395340572BB}" srcOrd="8" destOrd="0" presId="urn:microsoft.com/office/officeart/2008/layout/VerticalCurvedList"/>
    <dgm:cxn modelId="{4AFE4DD7-77E9-4802-A02B-1FE8C829F9F7}" type="presParOf" srcId="{6AAB5AC5-FD86-4143-9878-3395340572BB}" destId="{DE55724F-F745-4DBB-816F-EC1CE821DA19}" srcOrd="0" destOrd="0" presId="urn:microsoft.com/office/officeart/2008/layout/VerticalCurvedList"/>
    <dgm:cxn modelId="{21ECE205-3800-4347-8689-96EDE9396F38}" type="presParOf" srcId="{90561C55-3C6E-4D53-85E1-2C50BCDDA392}" destId="{24DEA5AA-7397-4BF0-8714-444A7F734B5C}" srcOrd="9" destOrd="0" presId="urn:microsoft.com/office/officeart/2008/layout/VerticalCurvedList"/>
    <dgm:cxn modelId="{417A0E14-F307-470B-827F-D760C0F9D31A}" type="presParOf" srcId="{90561C55-3C6E-4D53-85E1-2C50BCDDA392}" destId="{41CCFFC2-1180-41AD-A4F0-FD4213FF0162}" srcOrd="10" destOrd="0" presId="urn:microsoft.com/office/officeart/2008/layout/VerticalCurvedList"/>
    <dgm:cxn modelId="{443F95FF-4902-4DA4-A1C5-F99D9E45F0CF}" type="presParOf" srcId="{41CCFFC2-1180-41AD-A4F0-FD4213FF0162}" destId="{64A5F5C9-E7B6-46FE-A737-44709E6C542F}" srcOrd="0" destOrd="0" presId="urn:microsoft.com/office/officeart/2008/layout/VerticalCurvedList"/>
    <dgm:cxn modelId="{90751950-FC10-4D3B-B05A-9FF9A0989997}" type="presParOf" srcId="{90561C55-3C6E-4D53-85E1-2C50BCDDA392}" destId="{F8B29605-19BB-41DA-9F00-32F319D7C8EF}" srcOrd="11" destOrd="0" presId="urn:microsoft.com/office/officeart/2008/layout/VerticalCurvedList"/>
    <dgm:cxn modelId="{A1C369FC-7FC6-481F-8A42-8FAA597DF2B7}" type="presParOf" srcId="{90561C55-3C6E-4D53-85E1-2C50BCDDA392}" destId="{3E09CD0E-719D-4CC1-9967-F39A2D166E56}" srcOrd="12" destOrd="0" presId="urn:microsoft.com/office/officeart/2008/layout/VerticalCurvedList"/>
    <dgm:cxn modelId="{2788DC66-10D8-46CB-84E5-BED9AFC74266}" type="presParOf" srcId="{3E09CD0E-719D-4CC1-9967-F39A2D166E56}" destId="{AC5E53B6-B673-43EB-B097-900473F2793D}" srcOrd="0" destOrd="0" presId="urn:microsoft.com/office/officeart/2008/layout/VerticalCurvedList"/>
    <dgm:cxn modelId="{A9E82D96-457E-485D-89C2-F54128E8B618}" type="presParOf" srcId="{90561C55-3C6E-4D53-85E1-2C50BCDDA392}" destId="{389AF4AD-EAF5-4D84-8F12-50DAC9094A7C}" srcOrd="13" destOrd="0" presId="urn:microsoft.com/office/officeart/2008/layout/VerticalCurvedList"/>
    <dgm:cxn modelId="{E9525263-12DE-4048-B598-DFFFA3B6E0FB}" type="presParOf" srcId="{90561C55-3C6E-4D53-85E1-2C50BCDDA392}" destId="{35FB33D9-C163-4A11-A649-B0C091C20CF3}" srcOrd="14" destOrd="0" presId="urn:microsoft.com/office/officeart/2008/layout/VerticalCurvedList"/>
    <dgm:cxn modelId="{C5BF59C7-5C46-4247-B5C4-1D1DF6064FE0}" type="presParOf" srcId="{35FB33D9-C163-4A11-A649-B0C091C20CF3}" destId="{5C2F9883-391C-4843-B0B2-25828E084FB1}"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0731A8-375F-4CDC-8322-54FF03E70BFD}"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7733B20-8908-4F69-89B0-77A8D48D78C9}">
      <dgm:prSet/>
      <dgm:spPr/>
      <dgm:t>
        <a:bodyPr/>
        <a:lstStyle/>
        <a:p>
          <a:r>
            <a:rPr lang="en-US" dirty="0"/>
            <a:t>Research into sentiment analysis for speech data less common than text-based data.</a:t>
          </a:r>
        </a:p>
      </dgm:t>
    </dgm:pt>
    <dgm:pt modelId="{A46B9716-F867-416B-9879-CF98484FA703}" type="parTrans" cxnId="{EB4A5238-0EC6-490A-AF2A-733B4574EDF6}">
      <dgm:prSet/>
      <dgm:spPr/>
      <dgm:t>
        <a:bodyPr/>
        <a:lstStyle/>
        <a:p>
          <a:endParaRPr lang="en-US"/>
        </a:p>
      </dgm:t>
    </dgm:pt>
    <dgm:pt modelId="{BC3B106D-B4A4-4C0A-876B-8F6D11A641A3}" type="sibTrans" cxnId="{EB4A5238-0EC6-490A-AF2A-733B4574EDF6}">
      <dgm:prSet/>
      <dgm:spPr/>
      <dgm:t>
        <a:bodyPr/>
        <a:lstStyle/>
        <a:p>
          <a:endParaRPr lang="en-US"/>
        </a:p>
      </dgm:t>
    </dgm:pt>
    <dgm:pt modelId="{1B4726CC-4727-4B8F-A639-20832918B6B5}">
      <dgm:prSet/>
      <dgm:spPr/>
      <dgm:t>
        <a:bodyPr/>
        <a:lstStyle/>
        <a:p>
          <a:r>
            <a:rPr lang="en-US" dirty="0"/>
            <a:t>Lack of papers focusing on sentiment analysis for front-shop customer sentiment.</a:t>
          </a:r>
        </a:p>
      </dgm:t>
    </dgm:pt>
    <dgm:pt modelId="{8082075C-E7D0-48B5-9354-72809252E725}" type="parTrans" cxnId="{95B0087C-3879-4848-9F67-C3BA33FB8ACB}">
      <dgm:prSet/>
      <dgm:spPr/>
      <dgm:t>
        <a:bodyPr/>
        <a:lstStyle/>
        <a:p>
          <a:endParaRPr lang="en-US"/>
        </a:p>
      </dgm:t>
    </dgm:pt>
    <dgm:pt modelId="{808D19C8-9538-40F2-885A-27B8D9D9DE4F}" type="sibTrans" cxnId="{95B0087C-3879-4848-9F67-C3BA33FB8ACB}">
      <dgm:prSet/>
      <dgm:spPr/>
      <dgm:t>
        <a:bodyPr/>
        <a:lstStyle/>
        <a:p>
          <a:endParaRPr lang="en-US"/>
        </a:p>
      </dgm:t>
    </dgm:pt>
    <dgm:pt modelId="{E3711657-4283-45AB-B725-9908E91F5A03}">
      <dgm:prSet/>
      <dgm:spPr/>
      <dgm:t>
        <a:bodyPr/>
        <a:lstStyle/>
        <a:p>
          <a:r>
            <a:rPr lang="en-US" dirty="0"/>
            <a:t>Selection of three relevant papers for context.</a:t>
          </a:r>
        </a:p>
      </dgm:t>
    </dgm:pt>
    <dgm:pt modelId="{26CF8845-4A5E-47C8-A47E-714BAB79FCBD}" type="parTrans" cxnId="{1368BC15-26B0-4D35-950F-5D37EAC5C3FE}">
      <dgm:prSet/>
      <dgm:spPr/>
      <dgm:t>
        <a:bodyPr/>
        <a:lstStyle/>
        <a:p>
          <a:endParaRPr lang="en-US"/>
        </a:p>
      </dgm:t>
    </dgm:pt>
    <dgm:pt modelId="{E7430AEE-FF2F-48DE-B99E-E1B598A6A0F0}" type="sibTrans" cxnId="{1368BC15-26B0-4D35-950F-5D37EAC5C3FE}">
      <dgm:prSet/>
      <dgm:spPr/>
      <dgm:t>
        <a:bodyPr/>
        <a:lstStyle/>
        <a:p>
          <a:endParaRPr lang="en-US"/>
        </a:p>
      </dgm:t>
    </dgm:pt>
    <dgm:pt modelId="{CAB6CCEA-4C24-41F6-BC44-FA647612DD07}" type="pres">
      <dgm:prSet presAssocID="{B20731A8-375F-4CDC-8322-54FF03E70BFD}" presName="root" presStyleCnt="0">
        <dgm:presLayoutVars>
          <dgm:dir/>
          <dgm:resizeHandles val="exact"/>
        </dgm:presLayoutVars>
      </dgm:prSet>
      <dgm:spPr/>
    </dgm:pt>
    <dgm:pt modelId="{EBD7CB20-F92B-4CEC-842F-2116B55D7DE7}" type="pres">
      <dgm:prSet presAssocID="{A7733B20-8908-4F69-89B0-77A8D48D78C9}" presName="compNode" presStyleCnt="0"/>
      <dgm:spPr/>
    </dgm:pt>
    <dgm:pt modelId="{D95558D0-9D14-4E54-8127-6FA60A99FE2A}" type="pres">
      <dgm:prSet presAssocID="{A7733B20-8908-4F69-89B0-77A8D48D78C9}" presName="bgRect" presStyleLbl="bgShp" presStyleIdx="0" presStyleCnt="3"/>
      <dgm:spPr/>
    </dgm:pt>
    <dgm:pt modelId="{4F62FB3B-6D4C-4820-9C28-75645BCEF601}" type="pres">
      <dgm:prSet presAssocID="{A7733B20-8908-4F69-89B0-77A8D48D78C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C7B9FEBE-67DB-4C3F-A370-165B9A1981AD}" type="pres">
      <dgm:prSet presAssocID="{A7733B20-8908-4F69-89B0-77A8D48D78C9}" presName="spaceRect" presStyleCnt="0"/>
      <dgm:spPr/>
    </dgm:pt>
    <dgm:pt modelId="{C527540F-942D-41D2-93D0-3B845BC270D9}" type="pres">
      <dgm:prSet presAssocID="{A7733B20-8908-4F69-89B0-77A8D48D78C9}" presName="parTx" presStyleLbl="revTx" presStyleIdx="0" presStyleCnt="3">
        <dgm:presLayoutVars>
          <dgm:chMax val="0"/>
          <dgm:chPref val="0"/>
        </dgm:presLayoutVars>
      </dgm:prSet>
      <dgm:spPr/>
    </dgm:pt>
    <dgm:pt modelId="{5363745A-4949-4D03-B0DC-F746BCEF67E0}" type="pres">
      <dgm:prSet presAssocID="{BC3B106D-B4A4-4C0A-876B-8F6D11A641A3}" presName="sibTrans" presStyleCnt="0"/>
      <dgm:spPr/>
    </dgm:pt>
    <dgm:pt modelId="{2CF9FE10-2352-4BCB-B29B-AF7A283795B0}" type="pres">
      <dgm:prSet presAssocID="{1B4726CC-4727-4B8F-A639-20832918B6B5}" presName="compNode" presStyleCnt="0"/>
      <dgm:spPr/>
    </dgm:pt>
    <dgm:pt modelId="{DE57CF0D-332D-4309-9C3F-C0407D4329A3}" type="pres">
      <dgm:prSet presAssocID="{1B4726CC-4727-4B8F-A639-20832918B6B5}" presName="bgRect" presStyleLbl="bgShp" presStyleIdx="1" presStyleCnt="3"/>
      <dgm:spPr/>
    </dgm:pt>
    <dgm:pt modelId="{C168EC25-391B-46F7-8844-D938AF033E2C}" type="pres">
      <dgm:prSet presAssocID="{1B4726CC-4727-4B8F-A639-20832918B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utral Face with No Fill"/>
        </a:ext>
      </dgm:extLst>
    </dgm:pt>
    <dgm:pt modelId="{958243A1-330D-432A-B2AE-3EE174BA3CD4}" type="pres">
      <dgm:prSet presAssocID="{1B4726CC-4727-4B8F-A639-20832918B6B5}" presName="spaceRect" presStyleCnt="0"/>
      <dgm:spPr/>
    </dgm:pt>
    <dgm:pt modelId="{740B0CF1-1887-420D-9CF0-AA4D78A0B9B4}" type="pres">
      <dgm:prSet presAssocID="{1B4726CC-4727-4B8F-A639-20832918B6B5}" presName="parTx" presStyleLbl="revTx" presStyleIdx="1" presStyleCnt="3">
        <dgm:presLayoutVars>
          <dgm:chMax val="0"/>
          <dgm:chPref val="0"/>
        </dgm:presLayoutVars>
      </dgm:prSet>
      <dgm:spPr/>
    </dgm:pt>
    <dgm:pt modelId="{6899485B-88B7-497D-83C3-73CC4CA1BA26}" type="pres">
      <dgm:prSet presAssocID="{808D19C8-9538-40F2-885A-27B8D9D9DE4F}" presName="sibTrans" presStyleCnt="0"/>
      <dgm:spPr/>
    </dgm:pt>
    <dgm:pt modelId="{BCF5CF39-0A3A-4B26-8BE1-1C8DB4B606EE}" type="pres">
      <dgm:prSet presAssocID="{E3711657-4283-45AB-B725-9908E91F5A03}" presName="compNode" presStyleCnt="0"/>
      <dgm:spPr/>
    </dgm:pt>
    <dgm:pt modelId="{1F1B9F01-A3B0-4ED3-A47E-2158C9F53446}" type="pres">
      <dgm:prSet presAssocID="{E3711657-4283-45AB-B725-9908E91F5A03}" presName="bgRect" presStyleLbl="bgShp" presStyleIdx="2" presStyleCnt="3"/>
      <dgm:spPr/>
    </dgm:pt>
    <dgm:pt modelId="{5D138373-A390-4C03-BDE8-9C6759AE7AF6}" type="pres">
      <dgm:prSet presAssocID="{E3711657-4283-45AB-B725-9908E91F5A0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23A33F77-DBA8-43D2-8025-C0C00ACFBAFA}" type="pres">
      <dgm:prSet presAssocID="{E3711657-4283-45AB-B725-9908E91F5A03}" presName="spaceRect" presStyleCnt="0"/>
      <dgm:spPr/>
    </dgm:pt>
    <dgm:pt modelId="{13E8BDB6-2215-4D52-9B4B-B7A3F546A98F}" type="pres">
      <dgm:prSet presAssocID="{E3711657-4283-45AB-B725-9908E91F5A03}" presName="parTx" presStyleLbl="revTx" presStyleIdx="2" presStyleCnt="3">
        <dgm:presLayoutVars>
          <dgm:chMax val="0"/>
          <dgm:chPref val="0"/>
        </dgm:presLayoutVars>
      </dgm:prSet>
      <dgm:spPr/>
    </dgm:pt>
  </dgm:ptLst>
  <dgm:cxnLst>
    <dgm:cxn modelId="{7CFB7703-E66B-407B-B261-E53BAACAE13B}" type="presOf" srcId="{A7733B20-8908-4F69-89B0-77A8D48D78C9}" destId="{C527540F-942D-41D2-93D0-3B845BC270D9}" srcOrd="0" destOrd="0" presId="urn:microsoft.com/office/officeart/2018/2/layout/IconVerticalSolidList"/>
    <dgm:cxn modelId="{1368BC15-26B0-4D35-950F-5D37EAC5C3FE}" srcId="{B20731A8-375F-4CDC-8322-54FF03E70BFD}" destId="{E3711657-4283-45AB-B725-9908E91F5A03}" srcOrd="2" destOrd="0" parTransId="{26CF8845-4A5E-47C8-A47E-714BAB79FCBD}" sibTransId="{E7430AEE-FF2F-48DE-B99E-E1B598A6A0F0}"/>
    <dgm:cxn modelId="{EB4A5238-0EC6-490A-AF2A-733B4574EDF6}" srcId="{B20731A8-375F-4CDC-8322-54FF03E70BFD}" destId="{A7733B20-8908-4F69-89B0-77A8D48D78C9}" srcOrd="0" destOrd="0" parTransId="{A46B9716-F867-416B-9879-CF98484FA703}" sibTransId="{BC3B106D-B4A4-4C0A-876B-8F6D11A641A3}"/>
    <dgm:cxn modelId="{95B0087C-3879-4848-9F67-C3BA33FB8ACB}" srcId="{B20731A8-375F-4CDC-8322-54FF03E70BFD}" destId="{1B4726CC-4727-4B8F-A639-20832918B6B5}" srcOrd="1" destOrd="0" parTransId="{8082075C-E7D0-48B5-9354-72809252E725}" sibTransId="{808D19C8-9538-40F2-885A-27B8D9D9DE4F}"/>
    <dgm:cxn modelId="{9EBE5F96-16F5-45F2-B84B-D0A2161B3624}" type="presOf" srcId="{1B4726CC-4727-4B8F-A639-20832918B6B5}" destId="{740B0CF1-1887-420D-9CF0-AA4D78A0B9B4}" srcOrd="0" destOrd="0" presId="urn:microsoft.com/office/officeart/2018/2/layout/IconVerticalSolidList"/>
    <dgm:cxn modelId="{A07C13B1-9683-4C9A-B4D9-34FE6FDE9F86}" type="presOf" srcId="{E3711657-4283-45AB-B725-9908E91F5A03}" destId="{13E8BDB6-2215-4D52-9B4B-B7A3F546A98F}" srcOrd="0" destOrd="0" presId="urn:microsoft.com/office/officeart/2018/2/layout/IconVerticalSolidList"/>
    <dgm:cxn modelId="{647F55DA-7B35-4D3F-8486-1F33331899CB}" type="presOf" srcId="{B20731A8-375F-4CDC-8322-54FF03E70BFD}" destId="{CAB6CCEA-4C24-41F6-BC44-FA647612DD07}" srcOrd="0" destOrd="0" presId="urn:microsoft.com/office/officeart/2018/2/layout/IconVerticalSolidList"/>
    <dgm:cxn modelId="{A7D59CE3-6528-484A-A91D-6CA7D7474375}" type="presParOf" srcId="{CAB6CCEA-4C24-41F6-BC44-FA647612DD07}" destId="{EBD7CB20-F92B-4CEC-842F-2116B55D7DE7}" srcOrd="0" destOrd="0" presId="urn:microsoft.com/office/officeart/2018/2/layout/IconVerticalSolidList"/>
    <dgm:cxn modelId="{F98E2205-B288-4C76-8FE0-C2FB4E50580A}" type="presParOf" srcId="{EBD7CB20-F92B-4CEC-842F-2116B55D7DE7}" destId="{D95558D0-9D14-4E54-8127-6FA60A99FE2A}" srcOrd="0" destOrd="0" presId="urn:microsoft.com/office/officeart/2018/2/layout/IconVerticalSolidList"/>
    <dgm:cxn modelId="{6CE2EBEA-B082-4BDC-BF93-74BC5E293972}" type="presParOf" srcId="{EBD7CB20-F92B-4CEC-842F-2116B55D7DE7}" destId="{4F62FB3B-6D4C-4820-9C28-75645BCEF601}" srcOrd="1" destOrd="0" presId="urn:microsoft.com/office/officeart/2018/2/layout/IconVerticalSolidList"/>
    <dgm:cxn modelId="{9481E6FD-187D-4FE2-86E8-0950EE68CCB0}" type="presParOf" srcId="{EBD7CB20-F92B-4CEC-842F-2116B55D7DE7}" destId="{C7B9FEBE-67DB-4C3F-A370-165B9A1981AD}" srcOrd="2" destOrd="0" presId="urn:microsoft.com/office/officeart/2018/2/layout/IconVerticalSolidList"/>
    <dgm:cxn modelId="{AD890B00-C606-47AB-9957-DAB551BA3FB9}" type="presParOf" srcId="{EBD7CB20-F92B-4CEC-842F-2116B55D7DE7}" destId="{C527540F-942D-41D2-93D0-3B845BC270D9}" srcOrd="3" destOrd="0" presId="urn:microsoft.com/office/officeart/2018/2/layout/IconVerticalSolidList"/>
    <dgm:cxn modelId="{4B1C4047-4BEF-422A-807F-6D18B5C69465}" type="presParOf" srcId="{CAB6CCEA-4C24-41F6-BC44-FA647612DD07}" destId="{5363745A-4949-4D03-B0DC-F746BCEF67E0}" srcOrd="1" destOrd="0" presId="urn:microsoft.com/office/officeart/2018/2/layout/IconVerticalSolidList"/>
    <dgm:cxn modelId="{75C52118-6BDF-4753-BCED-061A2E02806C}" type="presParOf" srcId="{CAB6CCEA-4C24-41F6-BC44-FA647612DD07}" destId="{2CF9FE10-2352-4BCB-B29B-AF7A283795B0}" srcOrd="2" destOrd="0" presId="urn:microsoft.com/office/officeart/2018/2/layout/IconVerticalSolidList"/>
    <dgm:cxn modelId="{8519AD2E-2A0A-403C-B20C-82AB14B15380}" type="presParOf" srcId="{2CF9FE10-2352-4BCB-B29B-AF7A283795B0}" destId="{DE57CF0D-332D-4309-9C3F-C0407D4329A3}" srcOrd="0" destOrd="0" presId="urn:microsoft.com/office/officeart/2018/2/layout/IconVerticalSolidList"/>
    <dgm:cxn modelId="{BD6EEB02-F57F-40D2-99DE-114526EB8FF0}" type="presParOf" srcId="{2CF9FE10-2352-4BCB-B29B-AF7A283795B0}" destId="{C168EC25-391B-46F7-8844-D938AF033E2C}" srcOrd="1" destOrd="0" presId="urn:microsoft.com/office/officeart/2018/2/layout/IconVerticalSolidList"/>
    <dgm:cxn modelId="{697CC746-4090-4C35-A9A0-26803CA6022A}" type="presParOf" srcId="{2CF9FE10-2352-4BCB-B29B-AF7A283795B0}" destId="{958243A1-330D-432A-B2AE-3EE174BA3CD4}" srcOrd="2" destOrd="0" presId="urn:microsoft.com/office/officeart/2018/2/layout/IconVerticalSolidList"/>
    <dgm:cxn modelId="{E2860185-E2EE-46B5-941F-20FF98EF51EC}" type="presParOf" srcId="{2CF9FE10-2352-4BCB-B29B-AF7A283795B0}" destId="{740B0CF1-1887-420D-9CF0-AA4D78A0B9B4}" srcOrd="3" destOrd="0" presId="urn:microsoft.com/office/officeart/2018/2/layout/IconVerticalSolidList"/>
    <dgm:cxn modelId="{4C408234-3E05-44F9-9CC0-26D413CFBC95}" type="presParOf" srcId="{CAB6CCEA-4C24-41F6-BC44-FA647612DD07}" destId="{6899485B-88B7-497D-83C3-73CC4CA1BA26}" srcOrd="3" destOrd="0" presId="urn:microsoft.com/office/officeart/2018/2/layout/IconVerticalSolidList"/>
    <dgm:cxn modelId="{F8484FE2-8735-4FE3-B2C1-987112C7BFBA}" type="presParOf" srcId="{CAB6CCEA-4C24-41F6-BC44-FA647612DD07}" destId="{BCF5CF39-0A3A-4B26-8BE1-1C8DB4B606EE}" srcOrd="4" destOrd="0" presId="urn:microsoft.com/office/officeart/2018/2/layout/IconVerticalSolidList"/>
    <dgm:cxn modelId="{B459681D-EC63-4559-84AC-23D7B2D36101}" type="presParOf" srcId="{BCF5CF39-0A3A-4B26-8BE1-1C8DB4B606EE}" destId="{1F1B9F01-A3B0-4ED3-A47E-2158C9F53446}" srcOrd="0" destOrd="0" presId="urn:microsoft.com/office/officeart/2018/2/layout/IconVerticalSolidList"/>
    <dgm:cxn modelId="{4AFCB66C-6833-4CD9-A965-336F2C10929D}" type="presParOf" srcId="{BCF5CF39-0A3A-4B26-8BE1-1C8DB4B606EE}" destId="{5D138373-A390-4C03-BDE8-9C6759AE7AF6}" srcOrd="1" destOrd="0" presId="urn:microsoft.com/office/officeart/2018/2/layout/IconVerticalSolidList"/>
    <dgm:cxn modelId="{5C625FE0-B508-4ACD-9449-DFF9FD6DA595}" type="presParOf" srcId="{BCF5CF39-0A3A-4B26-8BE1-1C8DB4B606EE}" destId="{23A33F77-DBA8-43D2-8025-C0C00ACFBAFA}" srcOrd="2" destOrd="0" presId="urn:microsoft.com/office/officeart/2018/2/layout/IconVerticalSolidList"/>
    <dgm:cxn modelId="{72AE4796-1462-4DD4-BFA3-85EBD00449E0}" type="presParOf" srcId="{BCF5CF39-0A3A-4B26-8BE1-1C8DB4B606EE}" destId="{13E8BDB6-2215-4D52-9B4B-B7A3F546A98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AFDCE6-21E9-4F72-9BDC-0B5C1585BE3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3DF73B6-074E-4C15-AD6F-AD4C72392BDC}">
      <dgm:prSet/>
      <dgm:spPr/>
      <dgm:t>
        <a:bodyPr/>
        <a:lstStyle/>
        <a:p>
          <a:r>
            <a:rPr lang="en-US" dirty="0"/>
            <a:t>Feature Extraction Techniques:</a:t>
          </a:r>
        </a:p>
      </dgm:t>
    </dgm:pt>
    <dgm:pt modelId="{1604E667-3A94-4F08-BADC-55996F10A0A1}" type="parTrans" cxnId="{E4918B33-1D76-46E5-8341-41470242A395}">
      <dgm:prSet/>
      <dgm:spPr/>
      <dgm:t>
        <a:bodyPr/>
        <a:lstStyle/>
        <a:p>
          <a:endParaRPr lang="en-US"/>
        </a:p>
      </dgm:t>
    </dgm:pt>
    <dgm:pt modelId="{96963131-A1A0-47BC-8497-93A6732E80D5}" type="sibTrans" cxnId="{E4918B33-1D76-46E5-8341-41470242A395}">
      <dgm:prSet/>
      <dgm:spPr/>
      <dgm:t>
        <a:bodyPr/>
        <a:lstStyle/>
        <a:p>
          <a:endParaRPr lang="en-US"/>
        </a:p>
      </dgm:t>
    </dgm:pt>
    <dgm:pt modelId="{95F89D06-4582-4838-A86A-E07B000B575C}">
      <dgm:prSet custT="1"/>
      <dgm:spPr/>
      <dgm:t>
        <a:bodyPr/>
        <a:lstStyle/>
        <a:p>
          <a:r>
            <a:rPr lang="en-US" sz="2000" dirty="0"/>
            <a:t>CNNs and attention-based mechanisms commonly used.</a:t>
          </a:r>
        </a:p>
      </dgm:t>
    </dgm:pt>
    <dgm:pt modelId="{906C2AAE-AD71-4651-BE5E-ECF6BC503754}" type="parTrans" cxnId="{5D14040C-2574-47E0-8CC1-F481830A4049}">
      <dgm:prSet/>
      <dgm:spPr/>
      <dgm:t>
        <a:bodyPr/>
        <a:lstStyle/>
        <a:p>
          <a:endParaRPr lang="en-US"/>
        </a:p>
      </dgm:t>
    </dgm:pt>
    <dgm:pt modelId="{BAB66027-BEA0-40B9-BB5C-789EF7934272}" type="sibTrans" cxnId="{5D14040C-2574-47E0-8CC1-F481830A4049}">
      <dgm:prSet/>
      <dgm:spPr/>
      <dgm:t>
        <a:bodyPr/>
        <a:lstStyle/>
        <a:p>
          <a:endParaRPr lang="en-US"/>
        </a:p>
      </dgm:t>
    </dgm:pt>
    <dgm:pt modelId="{51B39F64-DA95-4201-A99F-24C10A596E9C}">
      <dgm:prSet custT="1"/>
      <dgm:spPr/>
      <dgm:t>
        <a:bodyPr/>
        <a:lstStyle/>
        <a:p>
          <a:r>
            <a:rPr lang="en-US" sz="2000" dirty="0"/>
            <a:t>Effective in capturing temporal dependencies in speech data.</a:t>
          </a:r>
        </a:p>
      </dgm:t>
    </dgm:pt>
    <dgm:pt modelId="{19047259-ED1C-4C30-8DAD-F16A4DAA9AD3}" type="parTrans" cxnId="{1FEF357F-0AEA-4695-8297-5058F98EE1A6}">
      <dgm:prSet/>
      <dgm:spPr/>
      <dgm:t>
        <a:bodyPr/>
        <a:lstStyle/>
        <a:p>
          <a:endParaRPr lang="en-US"/>
        </a:p>
      </dgm:t>
    </dgm:pt>
    <dgm:pt modelId="{738150C8-1731-495F-9D51-81000046448A}" type="sibTrans" cxnId="{1FEF357F-0AEA-4695-8297-5058F98EE1A6}">
      <dgm:prSet/>
      <dgm:spPr/>
      <dgm:t>
        <a:bodyPr/>
        <a:lstStyle/>
        <a:p>
          <a:endParaRPr lang="en-US"/>
        </a:p>
      </dgm:t>
    </dgm:pt>
    <dgm:pt modelId="{BD4A5C7F-2964-46A5-A91E-309007FB735B}">
      <dgm:prSet custT="1"/>
      <dgm:spPr/>
      <dgm:t>
        <a:bodyPr/>
        <a:lstStyle/>
        <a:p>
          <a:r>
            <a:rPr lang="en-US" sz="2000" dirty="0"/>
            <a:t>Proven performance on available datasets.</a:t>
          </a:r>
        </a:p>
      </dgm:t>
    </dgm:pt>
    <dgm:pt modelId="{B074326E-490D-4E07-81EF-8BAFC1E7FC39}" type="parTrans" cxnId="{FBC0D943-8011-40F1-99A2-3DDD5EF26F39}">
      <dgm:prSet/>
      <dgm:spPr/>
      <dgm:t>
        <a:bodyPr/>
        <a:lstStyle/>
        <a:p>
          <a:endParaRPr lang="en-US"/>
        </a:p>
      </dgm:t>
    </dgm:pt>
    <dgm:pt modelId="{123D4929-C67B-4588-AC46-59C8467C8F5E}" type="sibTrans" cxnId="{FBC0D943-8011-40F1-99A2-3DDD5EF26F39}">
      <dgm:prSet/>
      <dgm:spPr/>
      <dgm:t>
        <a:bodyPr/>
        <a:lstStyle/>
        <a:p>
          <a:endParaRPr lang="en-US"/>
        </a:p>
      </dgm:t>
    </dgm:pt>
    <dgm:pt modelId="{FBDD1F6C-A3A2-43C6-B5B0-7DC1D5CA9F04}">
      <dgm:prSet/>
      <dgm:spPr/>
      <dgm:t>
        <a:bodyPr/>
        <a:lstStyle/>
        <a:p>
          <a:r>
            <a:rPr lang="en-US" dirty="0"/>
            <a:t>Time-Frequency Features:</a:t>
          </a:r>
        </a:p>
      </dgm:t>
    </dgm:pt>
    <dgm:pt modelId="{9C26C198-0620-4E80-9322-46FF32DAECD5}" type="parTrans" cxnId="{DBFC6A32-C4BE-445E-868C-4486754C0A70}">
      <dgm:prSet/>
      <dgm:spPr/>
      <dgm:t>
        <a:bodyPr/>
        <a:lstStyle/>
        <a:p>
          <a:endParaRPr lang="en-US"/>
        </a:p>
      </dgm:t>
    </dgm:pt>
    <dgm:pt modelId="{A38F95CC-6741-492A-83A6-6886107EAE36}" type="sibTrans" cxnId="{DBFC6A32-C4BE-445E-868C-4486754C0A70}">
      <dgm:prSet/>
      <dgm:spPr/>
      <dgm:t>
        <a:bodyPr/>
        <a:lstStyle/>
        <a:p>
          <a:endParaRPr lang="en-US"/>
        </a:p>
      </dgm:t>
    </dgm:pt>
    <dgm:pt modelId="{B0AECAC4-6F3E-47FD-BF70-2892E8670341}">
      <dgm:prSet custT="1"/>
      <dgm:spPr/>
      <dgm:t>
        <a:bodyPr/>
        <a:lstStyle/>
        <a:p>
          <a:r>
            <a:rPr lang="en-US" sz="2000" dirty="0"/>
            <a:t>Effective in both traditional and deep learning approaches.</a:t>
          </a:r>
        </a:p>
      </dgm:t>
    </dgm:pt>
    <dgm:pt modelId="{A4C29420-7ED5-4BA1-90F7-909E1FFE71A8}" type="parTrans" cxnId="{F900BE02-5C58-4B79-AA44-B72D9987B4AE}">
      <dgm:prSet/>
      <dgm:spPr/>
      <dgm:t>
        <a:bodyPr/>
        <a:lstStyle/>
        <a:p>
          <a:endParaRPr lang="en-US"/>
        </a:p>
      </dgm:t>
    </dgm:pt>
    <dgm:pt modelId="{9F1349EE-6351-4C2E-AA56-49196D6914C0}" type="sibTrans" cxnId="{F900BE02-5C58-4B79-AA44-B72D9987B4AE}">
      <dgm:prSet/>
      <dgm:spPr/>
      <dgm:t>
        <a:bodyPr/>
        <a:lstStyle/>
        <a:p>
          <a:endParaRPr lang="en-US"/>
        </a:p>
      </dgm:t>
    </dgm:pt>
    <dgm:pt modelId="{69CE067E-87D8-4525-9DA2-044C72A6F921}">
      <dgm:prSet custT="1"/>
      <dgm:spPr/>
      <dgm:t>
        <a:bodyPr/>
        <a:lstStyle/>
        <a:p>
          <a:r>
            <a:rPr lang="en-US" sz="2000" dirty="0"/>
            <a:t>Similar success as in traditional speech recognition systems.</a:t>
          </a:r>
        </a:p>
      </dgm:t>
    </dgm:pt>
    <dgm:pt modelId="{6DEE3421-725B-47DA-920E-64FDAD2296FE}" type="parTrans" cxnId="{D152A0D1-370F-4CE8-92B2-0AA45C717EDF}">
      <dgm:prSet/>
      <dgm:spPr/>
      <dgm:t>
        <a:bodyPr/>
        <a:lstStyle/>
        <a:p>
          <a:endParaRPr lang="en-US"/>
        </a:p>
      </dgm:t>
    </dgm:pt>
    <dgm:pt modelId="{6104ED4A-D6BA-40E3-B98F-9D2F45E0421F}" type="sibTrans" cxnId="{D152A0D1-370F-4CE8-92B2-0AA45C717EDF}">
      <dgm:prSet/>
      <dgm:spPr/>
      <dgm:t>
        <a:bodyPr/>
        <a:lstStyle/>
        <a:p>
          <a:endParaRPr lang="en-US"/>
        </a:p>
      </dgm:t>
    </dgm:pt>
    <dgm:pt modelId="{329CD589-7E57-4914-A713-5FBE21CFB66B}">
      <dgm:prSet/>
      <dgm:spPr/>
      <dgm:t>
        <a:bodyPr/>
        <a:lstStyle/>
        <a:p>
          <a:r>
            <a:rPr lang="en-US" dirty="0"/>
            <a:t>Challenges of Deep Learning Models:</a:t>
          </a:r>
        </a:p>
      </dgm:t>
    </dgm:pt>
    <dgm:pt modelId="{385E09A8-AB08-44EE-9970-B5238B4DA25C}" type="parTrans" cxnId="{CFA64BC8-C9E7-4FAF-8CBB-C3FFA877F750}">
      <dgm:prSet/>
      <dgm:spPr/>
      <dgm:t>
        <a:bodyPr/>
        <a:lstStyle/>
        <a:p>
          <a:endParaRPr lang="en-US"/>
        </a:p>
      </dgm:t>
    </dgm:pt>
    <dgm:pt modelId="{EAB03035-BEEB-4E3A-88C7-D6DF78A45DCD}" type="sibTrans" cxnId="{CFA64BC8-C9E7-4FAF-8CBB-C3FFA877F750}">
      <dgm:prSet/>
      <dgm:spPr/>
      <dgm:t>
        <a:bodyPr/>
        <a:lstStyle/>
        <a:p>
          <a:endParaRPr lang="en-US"/>
        </a:p>
      </dgm:t>
    </dgm:pt>
    <dgm:pt modelId="{80B6A188-AF82-4E71-A0C0-B0EAF2C05F67}">
      <dgm:prSet custT="1"/>
      <dgm:spPr/>
      <dgm:t>
        <a:bodyPr/>
        <a:lstStyle/>
        <a:p>
          <a:r>
            <a:rPr lang="en-US" sz="2000" dirty="0"/>
            <a:t>Complexity and obscurity are common issues.</a:t>
          </a:r>
        </a:p>
      </dgm:t>
    </dgm:pt>
    <dgm:pt modelId="{D6CBBE4D-1474-4F20-AF09-392C5C8768CE}" type="parTrans" cxnId="{B2E20552-50FD-4A2A-9E02-EE43A1B72CF2}">
      <dgm:prSet/>
      <dgm:spPr/>
      <dgm:t>
        <a:bodyPr/>
        <a:lstStyle/>
        <a:p>
          <a:endParaRPr lang="en-US"/>
        </a:p>
      </dgm:t>
    </dgm:pt>
    <dgm:pt modelId="{C70E2C64-4FA5-4613-9084-43174C88AEC0}" type="sibTrans" cxnId="{B2E20552-50FD-4A2A-9E02-EE43A1B72CF2}">
      <dgm:prSet/>
      <dgm:spPr/>
      <dgm:t>
        <a:bodyPr/>
        <a:lstStyle/>
        <a:p>
          <a:endParaRPr lang="en-US"/>
        </a:p>
      </dgm:t>
    </dgm:pt>
    <dgm:pt modelId="{D86FC108-542F-44D4-B975-1F2EFA3565F2}">
      <dgm:prSet custT="1"/>
      <dgm:spPr/>
      <dgm:t>
        <a:bodyPr/>
        <a:lstStyle/>
        <a:p>
          <a:r>
            <a:rPr lang="en-US" sz="2000" dirty="0"/>
            <a:t>Dependence on large high-quality datasets.</a:t>
          </a:r>
        </a:p>
      </dgm:t>
    </dgm:pt>
    <dgm:pt modelId="{D9483AA2-ADBD-4328-907B-ABBCD271B962}" type="parTrans" cxnId="{22A84985-8F8B-4DF1-AE19-B13BD70BF603}">
      <dgm:prSet/>
      <dgm:spPr/>
      <dgm:t>
        <a:bodyPr/>
        <a:lstStyle/>
        <a:p>
          <a:endParaRPr lang="en-US"/>
        </a:p>
      </dgm:t>
    </dgm:pt>
    <dgm:pt modelId="{812393A3-FBB5-4915-8CB9-07CFF0BA90A9}" type="sibTrans" cxnId="{22A84985-8F8B-4DF1-AE19-B13BD70BF603}">
      <dgm:prSet/>
      <dgm:spPr/>
      <dgm:t>
        <a:bodyPr/>
        <a:lstStyle/>
        <a:p>
          <a:endParaRPr lang="en-US"/>
        </a:p>
      </dgm:t>
    </dgm:pt>
    <dgm:pt modelId="{784CA0C8-5CB3-4155-A33B-80BC2D211C48}">
      <dgm:prSet/>
      <dgm:spPr/>
      <dgm:t>
        <a:bodyPr/>
        <a:lstStyle/>
        <a:p>
          <a:r>
            <a:rPr lang="en-US" dirty="0"/>
            <a:t>Promising Model:</a:t>
          </a:r>
        </a:p>
      </dgm:t>
    </dgm:pt>
    <dgm:pt modelId="{32600AF2-847E-4D02-A49C-733B8DCB54BA}" type="parTrans" cxnId="{00F26F5F-A4D8-437D-96FE-3920955B408F}">
      <dgm:prSet/>
      <dgm:spPr/>
      <dgm:t>
        <a:bodyPr/>
        <a:lstStyle/>
        <a:p>
          <a:endParaRPr lang="en-US"/>
        </a:p>
      </dgm:t>
    </dgm:pt>
    <dgm:pt modelId="{6CE8465B-5E30-4BA5-BC2A-D8002BBDE44B}" type="sibTrans" cxnId="{00F26F5F-A4D8-437D-96FE-3920955B408F}">
      <dgm:prSet/>
      <dgm:spPr/>
      <dgm:t>
        <a:bodyPr/>
        <a:lstStyle/>
        <a:p>
          <a:endParaRPr lang="en-US"/>
        </a:p>
      </dgm:t>
    </dgm:pt>
    <dgm:pt modelId="{36BAAD1E-BE1B-4652-ABB5-9078790930CE}">
      <dgm:prSet custT="1"/>
      <dgm:spPr/>
      <dgm:t>
        <a:bodyPr/>
        <a:lstStyle/>
        <a:p>
          <a:r>
            <a:rPr lang="en-US" sz="2000" dirty="0"/>
            <a:t>Mustaqeem et al. (2023) model stands out.</a:t>
          </a:r>
        </a:p>
      </dgm:t>
    </dgm:pt>
    <dgm:pt modelId="{EFA64F64-AA76-403A-AA59-527678412028}" type="parTrans" cxnId="{13738344-A915-4FDF-AECF-60176C11B5A1}">
      <dgm:prSet/>
      <dgm:spPr/>
      <dgm:t>
        <a:bodyPr/>
        <a:lstStyle/>
        <a:p>
          <a:endParaRPr lang="en-US"/>
        </a:p>
      </dgm:t>
    </dgm:pt>
    <dgm:pt modelId="{D1221973-7F1D-43B4-AE3D-68B783F5CA64}" type="sibTrans" cxnId="{13738344-A915-4FDF-AECF-60176C11B5A1}">
      <dgm:prSet/>
      <dgm:spPr/>
      <dgm:t>
        <a:bodyPr/>
        <a:lstStyle/>
        <a:p>
          <a:endParaRPr lang="en-US"/>
        </a:p>
      </dgm:t>
    </dgm:pt>
    <dgm:pt modelId="{8F937255-A6D4-4566-B4E1-C5894C6A7C91}">
      <dgm:prSet custT="1"/>
      <dgm:spPr/>
      <dgm:t>
        <a:bodyPr/>
        <a:lstStyle/>
        <a:p>
          <a:r>
            <a:rPr lang="en-US" sz="2000" dirty="0"/>
            <a:t>Highest promise for the proposed research application.</a:t>
          </a:r>
        </a:p>
      </dgm:t>
    </dgm:pt>
    <dgm:pt modelId="{2B1B5866-DCA2-4390-B067-B2FE0351FCDC}" type="parTrans" cxnId="{430E9018-DF9B-4C0C-8FAB-366577E802AC}">
      <dgm:prSet/>
      <dgm:spPr/>
      <dgm:t>
        <a:bodyPr/>
        <a:lstStyle/>
        <a:p>
          <a:endParaRPr lang="en-US"/>
        </a:p>
      </dgm:t>
    </dgm:pt>
    <dgm:pt modelId="{482521D4-613B-407E-964C-BCB049750425}" type="sibTrans" cxnId="{430E9018-DF9B-4C0C-8FAB-366577E802AC}">
      <dgm:prSet/>
      <dgm:spPr/>
      <dgm:t>
        <a:bodyPr/>
        <a:lstStyle/>
        <a:p>
          <a:endParaRPr lang="en-US"/>
        </a:p>
      </dgm:t>
    </dgm:pt>
    <dgm:pt modelId="{74AD8529-EE8A-407A-89BE-24397CADBB69}" type="pres">
      <dgm:prSet presAssocID="{E9AFDCE6-21E9-4F72-9BDC-0B5C1585BE31}" presName="linear" presStyleCnt="0">
        <dgm:presLayoutVars>
          <dgm:animLvl val="lvl"/>
          <dgm:resizeHandles val="exact"/>
        </dgm:presLayoutVars>
      </dgm:prSet>
      <dgm:spPr/>
    </dgm:pt>
    <dgm:pt modelId="{5F7AA92E-7383-4784-9895-EA3C1D3A8331}" type="pres">
      <dgm:prSet presAssocID="{63DF73B6-074E-4C15-AD6F-AD4C72392BDC}" presName="parentText" presStyleLbl="node1" presStyleIdx="0" presStyleCnt="4">
        <dgm:presLayoutVars>
          <dgm:chMax val="0"/>
          <dgm:bulletEnabled val="1"/>
        </dgm:presLayoutVars>
      </dgm:prSet>
      <dgm:spPr/>
    </dgm:pt>
    <dgm:pt modelId="{B417B913-371E-401D-8228-3276FF32ADE7}" type="pres">
      <dgm:prSet presAssocID="{63DF73B6-074E-4C15-AD6F-AD4C72392BDC}" presName="childText" presStyleLbl="revTx" presStyleIdx="0" presStyleCnt="4">
        <dgm:presLayoutVars>
          <dgm:bulletEnabled val="1"/>
        </dgm:presLayoutVars>
      </dgm:prSet>
      <dgm:spPr/>
    </dgm:pt>
    <dgm:pt modelId="{4B783E07-1EF5-4875-A56B-CE6A1807A408}" type="pres">
      <dgm:prSet presAssocID="{FBDD1F6C-A3A2-43C6-B5B0-7DC1D5CA9F04}" presName="parentText" presStyleLbl="node1" presStyleIdx="1" presStyleCnt="4">
        <dgm:presLayoutVars>
          <dgm:chMax val="0"/>
          <dgm:bulletEnabled val="1"/>
        </dgm:presLayoutVars>
      </dgm:prSet>
      <dgm:spPr/>
    </dgm:pt>
    <dgm:pt modelId="{667C43B0-BFB6-4294-8747-FE0859A52F3C}" type="pres">
      <dgm:prSet presAssocID="{FBDD1F6C-A3A2-43C6-B5B0-7DC1D5CA9F04}" presName="childText" presStyleLbl="revTx" presStyleIdx="1" presStyleCnt="4">
        <dgm:presLayoutVars>
          <dgm:bulletEnabled val="1"/>
        </dgm:presLayoutVars>
      </dgm:prSet>
      <dgm:spPr/>
    </dgm:pt>
    <dgm:pt modelId="{5880E7A7-5C30-44CF-89F3-1C0EDA685A42}" type="pres">
      <dgm:prSet presAssocID="{329CD589-7E57-4914-A713-5FBE21CFB66B}" presName="parentText" presStyleLbl="node1" presStyleIdx="2" presStyleCnt="4">
        <dgm:presLayoutVars>
          <dgm:chMax val="0"/>
          <dgm:bulletEnabled val="1"/>
        </dgm:presLayoutVars>
      </dgm:prSet>
      <dgm:spPr/>
    </dgm:pt>
    <dgm:pt modelId="{B3B31351-97BA-4154-8264-037964326351}" type="pres">
      <dgm:prSet presAssocID="{329CD589-7E57-4914-A713-5FBE21CFB66B}" presName="childText" presStyleLbl="revTx" presStyleIdx="2" presStyleCnt="4">
        <dgm:presLayoutVars>
          <dgm:bulletEnabled val="1"/>
        </dgm:presLayoutVars>
      </dgm:prSet>
      <dgm:spPr/>
    </dgm:pt>
    <dgm:pt modelId="{B251A999-A42F-4B23-89BE-4787EE261B1F}" type="pres">
      <dgm:prSet presAssocID="{784CA0C8-5CB3-4155-A33B-80BC2D211C48}" presName="parentText" presStyleLbl="node1" presStyleIdx="3" presStyleCnt="4">
        <dgm:presLayoutVars>
          <dgm:chMax val="0"/>
          <dgm:bulletEnabled val="1"/>
        </dgm:presLayoutVars>
      </dgm:prSet>
      <dgm:spPr/>
    </dgm:pt>
    <dgm:pt modelId="{30FBBD32-4582-4120-832A-C07D3F6EEA01}" type="pres">
      <dgm:prSet presAssocID="{784CA0C8-5CB3-4155-A33B-80BC2D211C48}" presName="childText" presStyleLbl="revTx" presStyleIdx="3" presStyleCnt="4">
        <dgm:presLayoutVars>
          <dgm:bulletEnabled val="1"/>
        </dgm:presLayoutVars>
      </dgm:prSet>
      <dgm:spPr/>
    </dgm:pt>
  </dgm:ptLst>
  <dgm:cxnLst>
    <dgm:cxn modelId="{F900BE02-5C58-4B79-AA44-B72D9987B4AE}" srcId="{FBDD1F6C-A3A2-43C6-B5B0-7DC1D5CA9F04}" destId="{B0AECAC4-6F3E-47FD-BF70-2892E8670341}" srcOrd="0" destOrd="0" parTransId="{A4C29420-7ED5-4BA1-90F7-909E1FFE71A8}" sibTransId="{9F1349EE-6351-4C2E-AA56-49196D6914C0}"/>
    <dgm:cxn modelId="{9D3FFF02-30DD-429F-BAE2-6D851507E100}" type="presOf" srcId="{B0AECAC4-6F3E-47FD-BF70-2892E8670341}" destId="{667C43B0-BFB6-4294-8747-FE0859A52F3C}" srcOrd="0" destOrd="0" presId="urn:microsoft.com/office/officeart/2005/8/layout/vList2"/>
    <dgm:cxn modelId="{5D14040C-2574-47E0-8CC1-F481830A4049}" srcId="{63DF73B6-074E-4C15-AD6F-AD4C72392BDC}" destId="{95F89D06-4582-4838-A86A-E07B000B575C}" srcOrd="0" destOrd="0" parTransId="{906C2AAE-AD71-4651-BE5E-ECF6BC503754}" sibTransId="{BAB66027-BEA0-40B9-BB5C-789EF7934272}"/>
    <dgm:cxn modelId="{849AA00C-9223-43EE-97F3-5D569906703A}" type="presOf" srcId="{329CD589-7E57-4914-A713-5FBE21CFB66B}" destId="{5880E7A7-5C30-44CF-89F3-1C0EDA685A42}" srcOrd="0" destOrd="0" presId="urn:microsoft.com/office/officeart/2005/8/layout/vList2"/>
    <dgm:cxn modelId="{430E9018-DF9B-4C0C-8FAB-366577E802AC}" srcId="{784CA0C8-5CB3-4155-A33B-80BC2D211C48}" destId="{8F937255-A6D4-4566-B4E1-C5894C6A7C91}" srcOrd="1" destOrd="0" parTransId="{2B1B5866-DCA2-4390-B067-B2FE0351FCDC}" sibTransId="{482521D4-613B-407E-964C-BCB049750425}"/>
    <dgm:cxn modelId="{DBFC6A32-C4BE-445E-868C-4486754C0A70}" srcId="{E9AFDCE6-21E9-4F72-9BDC-0B5C1585BE31}" destId="{FBDD1F6C-A3A2-43C6-B5B0-7DC1D5CA9F04}" srcOrd="1" destOrd="0" parTransId="{9C26C198-0620-4E80-9322-46FF32DAECD5}" sibTransId="{A38F95CC-6741-492A-83A6-6886107EAE36}"/>
    <dgm:cxn modelId="{16ED5533-B4AB-4805-9145-D1805EE909A6}" type="presOf" srcId="{95F89D06-4582-4838-A86A-E07B000B575C}" destId="{B417B913-371E-401D-8228-3276FF32ADE7}" srcOrd="0" destOrd="0" presId="urn:microsoft.com/office/officeart/2005/8/layout/vList2"/>
    <dgm:cxn modelId="{E4918B33-1D76-46E5-8341-41470242A395}" srcId="{E9AFDCE6-21E9-4F72-9BDC-0B5C1585BE31}" destId="{63DF73B6-074E-4C15-AD6F-AD4C72392BDC}" srcOrd="0" destOrd="0" parTransId="{1604E667-3A94-4F08-BADC-55996F10A0A1}" sibTransId="{96963131-A1A0-47BC-8497-93A6732E80D5}"/>
    <dgm:cxn modelId="{8B3E2A34-DFBA-46C8-AE1A-B6C3F078CC8E}" type="presOf" srcId="{784CA0C8-5CB3-4155-A33B-80BC2D211C48}" destId="{B251A999-A42F-4B23-89BE-4787EE261B1F}" srcOrd="0" destOrd="0" presId="urn:microsoft.com/office/officeart/2005/8/layout/vList2"/>
    <dgm:cxn modelId="{A3A16841-6E14-4D6C-A6C9-C697785AB1CC}" type="presOf" srcId="{80B6A188-AF82-4E71-A0C0-B0EAF2C05F67}" destId="{B3B31351-97BA-4154-8264-037964326351}" srcOrd="0" destOrd="0" presId="urn:microsoft.com/office/officeart/2005/8/layout/vList2"/>
    <dgm:cxn modelId="{FBC0D943-8011-40F1-99A2-3DDD5EF26F39}" srcId="{63DF73B6-074E-4C15-AD6F-AD4C72392BDC}" destId="{BD4A5C7F-2964-46A5-A91E-309007FB735B}" srcOrd="2" destOrd="0" parTransId="{B074326E-490D-4E07-81EF-8BAFC1E7FC39}" sibTransId="{123D4929-C67B-4588-AC46-59C8467C8F5E}"/>
    <dgm:cxn modelId="{13738344-A915-4FDF-AECF-60176C11B5A1}" srcId="{784CA0C8-5CB3-4155-A33B-80BC2D211C48}" destId="{36BAAD1E-BE1B-4652-ABB5-9078790930CE}" srcOrd="0" destOrd="0" parTransId="{EFA64F64-AA76-403A-AA59-527678412028}" sibTransId="{D1221973-7F1D-43B4-AE3D-68B783F5CA64}"/>
    <dgm:cxn modelId="{B2E20552-50FD-4A2A-9E02-EE43A1B72CF2}" srcId="{329CD589-7E57-4914-A713-5FBE21CFB66B}" destId="{80B6A188-AF82-4E71-A0C0-B0EAF2C05F67}" srcOrd="0" destOrd="0" parTransId="{D6CBBE4D-1474-4F20-AF09-392C5C8768CE}" sibTransId="{C70E2C64-4FA5-4613-9084-43174C88AEC0}"/>
    <dgm:cxn modelId="{00F26F5F-A4D8-437D-96FE-3920955B408F}" srcId="{E9AFDCE6-21E9-4F72-9BDC-0B5C1585BE31}" destId="{784CA0C8-5CB3-4155-A33B-80BC2D211C48}" srcOrd="3" destOrd="0" parTransId="{32600AF2-847E-4D02-A49C-733B8DCB54BA}" sibTransId="{6CE8465B-5E30-4BA5-BC2A-D8002BBDE44B}"/>
    <dgm:cxn modelId="{AE3C636A-23F4-4163-B6CE-3CA35B59C331}" type="presOf" srcId="{36BAAD1E-BE1B-4652-ABB5-9078790930CE}" destId="{30FBBD32-4582-4120-832A-C07D3F6EEA01}" srcOrd="0" destOrd="0" presId="urn:microsoft.com/office/officeart/2005/8/layout/vList2"/>
    <dgm:cxn modelId="{E0796474-33A5-47CF-88F7-8A79A85B9C48}" type="presOf" srcId="{BD4A5C7F-2964-46A5-A91E-309007FB735B}" destId="{B417B913-371E-401D-8228-3276FF32ADE7}" srcOrd="0" destOrd="2" presId="urn:microsoft.com/office/officeart/2005/8/layout/vList2"/>
    <dgm:cxn modelId="{1FEF357F-0AEA-4695-8297-5058F98EE1A6}" srcId="{63DF73B6-074E-4C15-AD6F-AD4C72392BDC}" destId="{51B39F64-DA95-4201-A99F-24C10A596E9C}" srcOrd="1" destOrd="0" parTransId="{19047259-ED1C-4C30-8DAD-F16A4DAA9AD3}" sibTransId="{738150C8-1731-495F-9D51-81000046448A}"/>
    <dgm:cxn modelId="{22A84985-8F8B-4DF1-AE19-B13BD70BF603}" srcId="{329CD589-7E57-4914-A713-5FBE21CFB66B}" destId="{D86FC108-542F-44D4-B975-1F2EFA3565F2}" srcOrd="1" destOrd="0" parTransId="{D9483AA2-ADBD-4328-907B-ABBCD271B962}" sibTransId="{812393A3-FBB5-4915-8CB9-07CFF0BA90A9}"/>
    <dgm:cxn modelId="{6E667791-6E49-4498-AD80-2C5DADD99F23}" type="presOf" srcId="{51B39F64-DA95-4201-A99F-24C10A596E9C}" destId="{B417B913-371E-401D-8228-3276FF32ADE7}" srcOrd="0" destOrd="1" presId="urn:microsoft.com/office/officeart/2005/8/layout/vList2"/>
    <dgm:cxn modelId="{C8AA7B94-E21F-43FB-8935-B8445997B4A1}" type="presOf" srcId="{E9AFDCE6-21E9-4F72-9BDC-0B5C1585BE31}" destId="{74AD8529-EE8A-407A-89BE-24397CADBB69}" srcOrd="0" destOrd="0" presId="urn:microsoft.com/office/officeart/2005/8/layout/vList2"/>
    <dgm:cxn modelId="{DD70AAAF-719E-482C-8645-98574A6F9C92}" type="presOf" srcId="{8F937255-A6D4-4566-B4E1-C5894C6A7C91}" destId="{30FBBD32-4582-4120-832A-C07D3F6EEA01}" srcOrd="0" destOrd="1" presId="urn:microsoft.com/office/officeart/2005/8/layout/vList2"/>
    <dgm:cxn modelId="{7C82AFB9-E4C4-4609-93FF-71455C5E7C72}" type="presOf" srcId="{69CE067E-87D8-4525-9DA2-044C72A6F921}" destId="{667C43B0-BFB6-4294-8747-FE0859A52F3C}" srcOrd="0" destOrd="1" presId="urn:microsoft.com/office/officeart/2005/8/layout/vList2"/>
    <dgm:cxn modelId="{CFA64BC8-C9E7-4FAF-8CBB-C3FFA877F750}" srcId="{E9AFDCE6-21E9-4F72-9BDC-0B5C1585BE31}" destId="{329CD589-7E57-4914-A713-5FBE21CFB66B}" srcOrd="2" destOrd="0" parTransId="{385E09A8-AB08-44EE-9970-B5238B4DA25C}" sibTransId="{EAB03035-BEEB-4E3A-88C7-D6DF78A45DCD}"/>
    <dgm:cxn modelId="{D152A0D1-370F-4CE8-92B2-0AA45C717EDF}" srcId="{FBDD1F6C-A3A2-43C6-B5B0-7DC1D5CA9F04}" destId="{69CE067E-87D8-4525-9DA2-044C72A6F921}" srcOrd="1" destOrd="0" parTransId="{6DEE3421-725B-47DA-920E-64FDAD2296FE}" sibTransId="{6104ED4A-D6BA-40E3-B98F-9D2F45E0421F}"/>
    <dgm:cxn modelId="{CF59B7D9-9D61-47E6-9263-4B65DCA663F4}" type="presOf" srcId="{FBDD1F6C-A3A2-43C6-B5B0-7DC1D5CA9F04}" destId="{4B783E07-1EF5-4875-A56B-CE6A1807A408}" srcOrd="0" destOrd="0" presId="urn:microsoft.com/office/officeart/2005/8/layout/vList2"/>
    <dgm:cxn modelId="{8F5BB1E3-9F12-4EB2-8945-274979EF7B8C}" type="presOf" srcId="{63DF73B6-074E-4C15-AD6F-AD4C72392BDC}" destId="{5F7AA92E-7383-4784-9895-EA3C1D3A8331}" srcOrd="0" destOrd="0" presId="urn:microsoft.com/office/officeart/2005/8/layout/vList2"/>
    <dgm:cxn modelId="{E840E3FE-0EA4-43B2-8BE5-46EB648527B6}" type="presOf" srcId="{D86FC108-542F-44D4-B975-1F2EFA3565F2}" destId="{B3B31351-97BA-4154-8264-037964326351}" srcOrd="0" destOrd="1" presId="urn:microsoft.com/office/officeart/2005/8/layout/vList2"/>
    <dgm:cxn modelId="{E971281D-CA9A-4BE4-8DBA-FD78C5367268}" type="presParOf" srcId="{74AD8529-EE8A-407A-89BE-24397CADBB69}" destId="{5F7AA92E-7383-4784-9895-EA3C1D3A8331}" srcOrd="0" destOrd="0" presId="urn:microsoft.com/office/officeart/2005/8/layout/vList2"/>
    <dgm:cxn modelId="{1F42143F-0DE8-43E9-9D27-632D5094A4A4}" type="presParOf" srcId="{74AD8529-EE8A-407A-89BE-24397CADBB69}" destId="{B417B913-371E-401D-8228-3276FF32ADE7}" srcOrd="1" destOrd="0" presId="urn:microsoft.com/office/officeart/2005/8/layout/vList2"/>
    <dgm:cxn modelId="{574DC53B-50BA-416E-836A-8885BAA8B667}" type="presParOf" srcId="{74AD8529-EE8A-407A-89BE-24397CADBB69}" destId="{4B783E07-1EF5-4875-A56B-CE6A1807A408}" srcOrd="2" destOrd="0" presId="urn:microsoft.com/office/officeart/2005/8/layout/vList2"/>
    <dgm:cxn modelId="{8B416F5F-9BCD-44F3-B2B8-2BCEB8E76143}" type="presParOf" srcId="{74AD8529-EE8A-407A-89BE-24397CADBB69}" destId="{667C43B0-BFB6-4294-8747-FE0859A52F3C}" srcOrd="3" destOrd="0" presId="urn:microsoft.com/office/officeart/2005/8/layout/vList2"/>
    <dgm:cxn modelId="{4077E479-9E3F-42DF-9E77-4E2427C7DC47}" type="presParOf" srcId="{74AD8529-EE8A-407A-89BE-24397CADBB69}" destId="{5880E7A7-5C30-44CF-89F3-1C0EDA685A42}" srcOrd="4" destOrd="0" presId="urn:microsoft.com/office/officeart/2005/8/layout/vList2"/>
    <dgm:cxn modelId="{5F2EEA4F-6282-4822-87E6-5E8AEFB1405B}" type="presParOf" srcId="{74AD8529-EE8A-407A-89BE-24397CADBB69}" destId="{B3B31351-97BA-4154-8264-037964326351}" srcOrd="5" destOrd="0" presId="urn:microsoft.com/office/officeart/2005/8/layout/vList2"/>
    <dgm:cxn modelId="{42507BC1-EECA-430E-BE75-BB12E84130CD}" type="presParOf" srcId="{74AD8529-EE8A-407A-89BE-24397CADBB69}" destId="{B251A999-A42F-4B23-89BE-4787EE261B1F}" srcOrd="6" destOrd="0" presId="urn:microsoft.com/office/officeart/2005/8/layout/vList2"/>
    <dgm:cxn modelId="{58A53121-51B8-410C-B451-2113FED26D94}" type="presParOf" srcId="{74AD8529-EE8A-407A-89BE-24397CADBB69}" destId="{30FBBD32-4582-4120-832A-C07D3F6EEA01}" srcOrd="7"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067EC6-23FD-45BB-AC48-339F4BBAE204}"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US"/>
        </a:p>
      </dgm:t>
    </dgm:pt>
    <dgm:pt modelId="{0BD43E17-3896-4BC4-88D1-513387643825}">
      <dgm:prSet custT="1"/>
      <dgm:spPr/>
      <dgm:t>
        <a:bodyPr/>
        <a:lstStyle/>
        <a:p>
          <a:pPr>
            <a:lnSpc>
              <a:spcPct val="100000"/>
            </a:lnSpc>
          </a:pPr>
          <a:r>
            <a:rPr lang="en-US" sz="2400" b="1" dirty="0"/>
            <a:t>To Model Evaluation</a:t>
          </a:r>
          <a:endParaRPr lang="en-US" sz="2400" dirty="0"/>
        </a:p>
      </dgm:t>
    </dgm:pt>
    <dgm:pt modelId="{9FC118FC-0896-4AB2-9CB0-DC03EA540B39}" type="parTrans" cxnId="{10F8D43A-F695-42C6-9639-FAB409DFEF7A}">
      <dgm:prSet/>
      <dgm:spPr/>
      <dgm:t>
        <a:bodyPr/>
        <a:lstStyle/>
        <a:p>
          <a:endParaRPr lang="en-US"/>
        </a:p>
      </dgm:t>
    </dgm:pt>
    <dgm:pt modelId="{2E5312E0-455A-41E4-8EC8-3CD133D1356C}" type="sibTrans" cxnId="{10F8D43A-F695-42C6-9639-FAB409DFEF7A}">
      <dgm:prSet/>
      <dgm:spPr/>
      <dgm:t>
        <a:bodyPr/>
        <a:lstStyle/>
        <a:p>
          <a:endParaRPr lang="en-US"/>
        </a:p>
      </dgm:t>
    </dgm:pt>
    <dgm:pt modelId="{6A85D248-0354-44DA-A1BB-5A1E03FF72A3}">
      <dgm:prSet custT="1"/>
      <dgm:spPr/>
      <dgm:t>
        <a:bodyPr/>
        <a:lstStyle/>
        <a:p>
          <a:pPr>
            <a:lnSpc>
              <a:spcPct val="100000"/>
            </a:lnSpc>
          </a:pPr>
          <a:r>
            <a:rPr lang="en-US" sz="2400" dirty="0"/>
            <a:t>Evaluate model performance and generalization capability using the testing data</a:t>
          </a:r>
        </a:p>
      </dgm:t>
    </dgm:pt>
    <dgm:pt modelId="{E860AF97-50EE-4554-9B8F-A393D44A2E3D}" type="parTrans" cxnId="{1F32B6BE-4503-4C64-876B-CAD8FF7B5FAC}">
      <dgm:prSet/>
      <dgm:spPr/>
      <dgm:t>
        <a:bodyPr/>
        <a:lstStyle/>
        <a:p>
          <a:endParaRPr lang="en-US"/>
        </a:p>
      </dgm:t>
    </dgm:pt>
    <dgm:pt modelId="{7CA6E318-556D-4D56-9ED4-2AACCE36B38A}" type="sibTrans" cxnId="{1F32B6BE-4503-4C64-876B-CAD8FF7B5FAC}">
      <dgm:prSet/>
      <dgm:spPr/>
      <dgm:t>
        <a:bodyPr/>
        <a:lstStyle/>
        <a:p>
          <a:endParaRPr lang="en-US"/>
        </a:p>
      </dgm:t>
    </dgm:pt>
    <dgm:pt modelId="{4D9363C5-BD29-4D82-8A24-DD65E98A4151}">
      <dgm:prSet custT="1"/>
      <dgm:spPr/>
      <dgm:t>
        <a:bodyPr/>
        <a:lstStyle/>
        <a:p>
          <a:pPr>
            <a:lnSpc>
              <a:spcPct val="100000"/>
            </a:lnSpc>
          </a:pPr>
          <a:r>
            <a:rPr lang="en-US" sz="2400" dirty="0"/>
            <a:t>Answer the research question based on evaluation results</a:t>
          </a:r>
        </a:p>
      </dgm:t>
    </dgm:pt>
    <dgm:pt modelId="{48E00375-FE56-4F97-A851-CF20E6E0BE9C}" type="parTrans" cxnId="{09D27FB1-FFF2-48F3-B651-2904DE759409}">
      <dgm:prSet/>
      <dgm:spPr/>
      <dgm:t>
        <a:bodyPr/>
        <a:lstStyle/>
        <a:p>
          <a:endParaRPr lang="en-US"/>
        </a:p>
      </dgm:t>
    </dgm:pt>
    <dgm:pt modelId="{49584F4F-CF22-4245-9603-7B298B3F827A}" type="sibTrans" cxnId="{09D27FB1-FFF2-48F3-B651-2904DE759409}">
      <dgm:prSet/>
      <dgm:spPr/>
      <dgm:t>
        <a:bodyPr/>
        <a:lstStyle/>
        <a:p>
          <a:endParaRPr lang="en-US"/>
        </a:p>
      </dgm:t>
    </dgm:pt>
    <dgm:pt modelId="{E2DC7AE4-A49D-419A-B1AA-AC44F3A3ABF9}" type="pres">
      <dgm:prSet presAssocID="{6D067EC6-23FD-45BB-AC48-339F4BBAE204}" presName="diagram" presStyleCnt="0">
        <dgm:presLayoutVars>
          <dgm:dir/>
          <dgm:resizeHandles val="exact"/>
        </dgm:presLayoutVars>
      </dgm:prSet>
      <dgm:spPr/>
    </dgm:pt>
    <dgm:pt modelId="{0070B1F0-B36B-4911-B16B-39E7C173ADC2}" type="pres">
      <dgm:prSet presAssocID="{0BD43E17-3896-4BC4-88D1-513387643825}" presName="node" presStyleLbl="node1" presStyleIdx="0" presStyleCnt="1" custScaleX="140082" custLinFactNeighborX="-1609" custLinFactNeighborY="-36">
        <dgm:presLayoutVars>
          <dgm:bulletEnabled val="1"/>
        </dgm:presLayoutVars>
      </dgm:prSet>
      <dgm:spPr/>
    </dgm:pt>
  </dgm:ptLst>
  <dgm:cxnLst>
    <dgm:cxn modelId="{2A5B7C12-20FD-4C4E-8512-89DD81B3ED1F}" type="presOf" srcId="{0BD43E17-3896-4BC4-88D1-513387643825}" destId="{0070B1F0-B36B-4911-B16B-39E7C173ADC2}" srcOrd="0" destOrd="0" presId="urn:microsoft.com/office/officeart/2005/8/layout/default"/>
    <dgm:cxn modelId="{8BA9F128-4D1F-4664-AFBC-2B649252E140}" type="presOf" srcId="{4D9363C5-BD29-4D82-8A24-DD65E98A4151}" destId="{0070B1F0-B36B-4911-B16B-39E7C173ADC2}" srcOrd="0" destOrd="2" presId="urn:microsoft.com/office/officeart/2005/8/layout/default"/>
    <dgm:cxn modelId="{2FFDD52C-9EB6-4D5E-93EB-3BC1A8CBE27A}" type="presOf" srcId="{6A85D248-0354-44DA-A1BB-5A1E03FF72A3}" destId="{0070B1F0-B36B-4911-B16B-39E7C173ADC2}" srcOrd="0" destOrd="1" presId="urn:microsoft.com/office/officeart/2005/8/layout/default"/>
    <dgm:cxn modelId="{62377434-E62D-446A-B22D-723542F0F1A3}" type="presOf" srcId="{6D067EC6-23FD-45BB-AC48-339F4BBAE204}" destId="{E2DC7AE4-A49D-419A-B1AA-AC44F3A3ABF9}" srcOrd="0" destOrd="0" presId="urn:microsoft.com/office/officeart/2005/8/layout/default"/>
    <dgm:cxn modelId="{10F8D43A-F695-42C6-9639-FAB409DFEF7A}" srcId="{6D067EC6-23FD-45BB-AC48-339F4BBAE204}" destId="{0BD43E17-3896-4BC4-88D1-513387643825}" srcOrd="0" destOrd="0" parTransId="{9FC118FC-0896-4AB2-9CB0-DC03EA540B39}" sibTransId="{2E5312E0-455A-41E4-8EC8-3CD133D1356C}"/>
    <dgm:cxn modelId="{09D27FB1-FFF2-48F3-B651-2904DE759409}" srcId="{0BD43E17-3896-4BC4-88D1-513387643825}" destId="{4D9363C5-BD29-4D82-8A24-DD65E98A4151}" srcOrd="1" destOrd="0" parTransId="{48E00375-FE56-4F97-A851-CF20E6E0BE9C}" sibTransId="{49584F4F-CF22-4245-9603-7B298B3F827A}"/>
    <dgm:cxn modelId="{1F32B6BE-4503-4C64-876B-CAD8FF7B5FAC}" srcId="{0BD43E17-3896-4BC4-88D1-513387643825}" destId="{6A85D248-0354-44DA-A1BB-5A1E03FF72A3}" srcOrd="0" destOrd="0" parTransId="{E860AF97-50EE-4554-9B8F-A393D44A2E3D}" sibTransId="{7CA6E318-556D-4D56-9ED4-2AACCE36B38A}"/>
    <dgm:cxn modelId="{9F06F743-942A-4730-A2B2-2A3AB5BD5A98}" type="presParOf" srcId="{E2DC7AE4-A49D-419A-B1AA-AC44F3A3ABF9}" destId="{0070B1F0-B36B-4911-B16B-39E7C173ADC2}"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188667-05D8-4628-921E-9197C6B0DB8C}" type="doc">
      <dgm:prSet loTypeId="urn:microsoft.com/office/officeart/2009/3/layout/StepUpProcess" loCatId="process" qsTypeId="urn:microsoft.com/office/officeart/2005/8/quickstyle/simple2" qsCatId="simple" csTypeId="urn:microsoft.com/office/officeart/2005/8/colors/accent1_2" csCatId="accent1" phldr="1"/>
      <dgm:spPr/>
      <dgm:t>
        <a:bodyPr/>
        <a:lstStyle/>
        <a:p>
          <a:endParaRPr lang="en-US"/>
        </a:p>
      </dgm:t>
    </dgm:pt>
    <dgm:pt modelId="{1AE188A9-A10F-49A8-8441-C5DA792DD847}">
      <dgm:prSet phldrT="[Text]"/>
      <dgm:spPr/>
      <dgm:t>
        <a:bodyPr/>
        <a:lstStyle/>
        <a:p>
          <a:pPr>
            <a:buSzPts val="1000"/>
            <a:buFont typeface="Symbol" panose="05050102010706020507" pitchFamily="18" charset="2"/>
            <a:buChar char=""/>
          </a:pPr>
          <a:r>
            <a:rPr lang="en-US" b="1" dirty="0">
              <a:effectLst/>
              <a:latin typeface="Calibri" panose="020F0502020204030204" pitchFamily="34" charset="0"/>
              <a:ea typeface="Calibri" panose="020F0502020204030204" pitchFamily="34" charset="0"/>
              <a:cs typeface="Times New Roman" panose="02020603050405020304" pitchFamily="18" charset="0"/>
            </a:rPr>
            <a:t>5 weeks</a:t>
          </a:r>
          <a:r>
            <a:rPr lang="en-US" dirty="0">
              <a:effectLst/>
              <a:latin typeface="Calibri" panose="020F0502020204030204" pitchFamily="34" charset="0"/>
              <a:ea typeface="Calibri" panose="020F0502020204030204" pitchFamily="34" charset="0"/>
              <a:cs typeface="Times New Roman" panose="02020603050405020304" pitchFamily="18" charset="0"/>
            </a:rPr>
            <a:t>: Literature Review.</a:t>
          </a:r>
          <a:endParaRPr lang="en-US" dirty="0"/>
        </a:p>
      </dgm:t>
    </dgm:pt>
    <dgm:pt modelId="{793559CD-429A-46F2-AF30-DEB42BF0E7EE}" type="parTrans" cxnId="{920199C9-34E2-42D3-A0D8-DC6B8F3C80E2}">
      <dgm:prSet/>
      <dgm:spPr/>
      <dgm:t>
        <a:bodyPr/>
        <a:lstStyle/>
        <a:p>
          <a:endParaRPr lang="en-US"/>
        </a:p>
      </dgm:t>
    </dgm:pt>
    <dgm:pt modelId="{AC4C58EC-FA04-4A8E-ACF8-42B6B4172563}" type="sibTrans" cxnId="{920199C9-34E2-42D3-A0D8-DC6B8F3C80E2}">
      <dgm:prSet/>
      <dgm:spPr/>
      <dgm:t>
        <a:bodyPr/>
        <a:lstStyle/>
        <a:p>
          <a:endParaRPr lang="en-US"/>
        </a:p>
      </dgm:t>
    </dgm:pt>
    <dgm:pt modelId="{433EFF1E-7DE4-41AD-A308-3D5D1460EA33}">
      <dgm:prSet/>
      <dgm:spPr/>
      <dgm:t>
        <a:bodyPr/>
        <a:lstStyle/>
        <a:p>
          <a:r>
            <a:rPr lang="en-US" b="1" dirty="0">
              <a:effectLst/>
              <a:latin typeface="Calibri" panose="020F0502020204030204" pitchFamily="34" charset="0"/>
              <a:ea typeface="Calibri" panose="020F0502020204030204" pitchFamily="34" charset="0"/>
              <a:cs typeface="Times New Roman" panose="02020603050405020304" pitchFamily="18" charset="0"/>
            </a:rPr>
            <a:t>5 weeks</a:t>
          </a:r>
          <a:r>
            <a:rPr lang="en-US" dirty="0">
              <a:effectLst/>
              <a:latin typeface="Calibri" panose="020F0502020204030204" pitchFamily="34" charset="0"/>
              <a:ea typeface="Calibri" panose="020F0502020204030204" pitchFamily="34" charset="0"/>
              <a:cs typeface="Times New Roman" panose="02020603050405020304" pitchFamily="18" charset="0"/>
            </a:rPr>
            <a:t>: Data Collection and Processing.</a:t>
          </a:r>
        </a:p>
      </dgm:t>
    </dgm:pt>
    <dgm:pt modelId="{4F0C25EB-6E09-428D-B4BE-D22FCE708A58}" type="parTrans" cxnId="{9560BDA4-9504-4810-9FFF-417CC0FF0EE6}">
      <dgm:prSet/>
      <dgm:spPr/>
      <dgm:t>
        <a:bodyPr/>
        <a:lstStyle/>
        <a:p>
          <a:endParaRPr lang="en-US"/>
        </a:p>
      </dgm:t>
    </dgm:pt>
    <dgm:pt modelId="{7A2A0031-366C-4A36-BB62-B9905E98E777}" type="sibTrans" cxnId="{9560BDA4-9504-4810-9FFF-417CC0FF0EE6}">
      <dgm:prSet/>
      <dgm:spPr/>
      <dgm:t>
        <a:bodyPr/>
        <a:lstStyle/>
        <a:p>
          <a:endParaRPr lang="en-US"/>
        </a:p>
      </dgm:t>
    </dgm:pt>
    <dgm:pt modelId="{9499ADF3-D1EA-436A-9CD6-AB574CC87A75}">
      <dgm:prSet/>
      <dgm:spPr/>
      <dgm:t>
        <a:bodyPr/>
        <a:lstStyle/>
        <a:p>
          <a:r>
            <a:rPr lang="en-US" b="1" dirty="0">
              <a:effectLst/>
              <a:latin typeface="Calibri" panose="020F0502020204030204" pitchFamily="34" charset="0"/>
              <a:ea typeface="Calibri" panose="020F0502020204030204" pitchFamily="34" charset="0"/>
              <a:cs typeface="Times New Roman" panose="02020603050405020304" pitchFamily="18" charset="0"/>
            </a:rPr>
            <a:t>1 month</a:t>
          </a:r>
          <a:r>
            <a:rPr lang="en-US" dirty="0">
              <a:effectLst/>
              <a:latin typeface="Calibri" panose="020F0502020204030204" pitchFamily="34" charset="0"/>
              <a:ea typeface="Calibri" panose="020F0502020204030204" pitchFamily="34" charset="0"/>
              <a:cs typeface="Times New Roman" panose="02020603050405020304" pitchFamily="18" charset="0"/>
            </a:rPr>
            <a:t>: Model Design and Implementation.</a:t>
          </a:r>
        </a:p>
      </dgm:t>
    </dgm:pt>
    <dgm:pt modelId="{B799643E-DE02-4DC7-ADD0-DC41EDC399B4}" type="parTrans" cxnId="{9A2F23E7-A40B-4582-BF29-3E34FE56701E}">
      <dgm:prSet/>
      <dgm:spPr/>
      <dgm:t>
        <a:bodyPr/>
        <a:lstStyle/>
        <a:p>
          <a:endParaRPr lang="en-US"/>
        </a:p>
      </dgm:t>
    </dgm:pt>
    <dgm:pt modelId="{17C6CAE7-4D66-4FB6-973B-3A3872DEFA11}" type="sibTrans" cxnId="{9A2F23E7-A40B-4582-BF29-3E34FE56701E}">
      <dgm:prSet/>
      <dgm:spPr/>
      <dgm:t>
        <a:bodyPr/>
        <a:lstStyle/>
        <a:p>
          <a:endParaRPr lang="en-US"/>
        </a:p>
      </dgm:t>
    </dgm:pt>
    <dgm:pt modelId="{BE44687B-B5C9-4F88-867E-2B4418578B2F}">
      <dgm:prSet/>
      <dgm:spPr/>
      <dgm:t>
        <a:bodyPr/>
        <a:lstStyle/>
        <a:p>
          <a:r>
            <a:rPr lang="en-US" b="1" dirty="0">
              <a:effectLst/>
              <a:latin typeface="Calibri" panose="020F0502020204030204" pitchFamily="34" charset="0"/>
              <a:ea typeface="Calibri" panose="020F0502020204030204" pitchFamily="34" charset="0"/>
              <a:cs typeface="Times New Roman" panose="02020603050405020304" pitchFamily="18" charset="0"/>
            </a:rPr>
            <a:t>1 week</a:t>
          </a:r>
          <a:r>
            <a:rPr lang="en-US" dirty="0">
              <a:effectLst/>
              <a:latin typeface="Calibri" panose="020F0502020204030204" pitchFamily="34" charset="0"/>
              <a:ea typeface="Calibri" panose="020F0502020204030204" pitchFamily="34" charset="0"/>
              <a:cs typeface="Times New Roman" panose="02020603050405020304" pitchFamily="18" charset="0"/>
            </a:rPr>
            <a:t>: Model Evaluation and Comparison.</a:t>
          </a:r>
        </a:p>
      </dgm:t>
    </dgm:pt>
    <dgm:pt modelId="{BB069CE6-D594-471A-8CB0-2D4F9EF162EC}" type="parTrans" cxnId="{D0250E1A-2116-4B7C-8CD1-26020F1801E5}">
      <dgm:prSet/>
      <dgm:spPr/>
      <dgm:t>
        <a:bodyPr/>
        <a:lstStyle/>
        <a:p>
          <a:endParaRPr lang="en-US"/>
        </a:p>
      </dgm:t>
    </dgm:pt>
    <dgm:pt modelId="{D9AE060F-F871-4008-9ED3-90230857BFE9}" type="sibTrans" cxnId="{D0250E1A-2116-4B7C-8CD1-26020F1801E5}">
      <dgm:prSet/>
      <dgm:spPr/>
      <dgm:t>
        <a:bodyPr/>
        <a:lstStyle/>
        <a:p>
          <a:endParaRPr lang="en-US"/>
        </a:p>
      </dgm:t>
    </dgm:pt>
    <dgm:pt modelId="{B1F3180D-8882-4DAB-9D3E-1A22ADFC3651}" type="pres">
      <dgm:prSet presAssocID="{E0188667-05D8-4628-921E-9197C6B0DB8C}" presName="rootnode" presStyleCnt="0">
        <dgm:presLayoutVars>
          <dgm:chMax/>
          <dgm:chPref/>
          <dgm:dir/>
          <dgm:animLvl val="lvl"/>
        </dgm:presLayoutVars>
      </dgm:prSet>
      <dgm:spPr/>
    </dgm:pt>
    <dgm:pt modelId="{D0A6F37A-AA58-4B07-8286-0A01132891A8}" type="pres">
      <dgm:prSet presAssocID="{1AE188A9-A10F-49A8-8441-C5DA792DD847}" presName="composite" presStyleCnt="0"/>
      <dgm:spPr/>
    </dgm:pt>
    <dgm:pt modelId="{5BDC8DEB-F71B-495F-8E36-BCA6C951569F}" type="pres">
      <dgm:prSet presAssocID="{1AE188A9-A10F-49A8-8441-C5DA792DD847}" presName="LShape" presStyleLbl="alignNode1" presStyleIdx="0" presStyleCnt="7"/>
      <dgm:spPr/>
    </dgm:pt>
    <dgm:pt modelId="{501740F6-63D9-44F5-A462-A219C5262E4C}" type="pres">
      <dgm:prSet presAssocID="{1AE188A9-A10F-49A8-8441-C5DA792DD847}" presName="ParentText" presStyleLbl="revTx" presStyleIdx="0" presStyleCnt="4">
        <dgm:presLayoutVars>
          <dgm:chMax val="0"/>
          <dgm:chPref val="0"/>
          <dgm:bulletEnabled val="1"/>
        </dgm:presLayoutVars>
      </dgm:prSet>
      <dgm:spPr/>
    </dgm:pt>
    <dgm:pt modelId="{2EE90ACF-A1B7-4C07-8413-D74FB069C5B4}" type="pres">
      <dgm:prSet presAssocID="{1AE188A9-A10F-49A8-8441-C5DA792DD847}" presName="Triangle" presStyleLbl="alignNode1" presStyleIdx="1" presStyleCnt="7"/>
      <dgm:spPr/>
    </dgm:pt>
    <dgm:pt modelId="{AC60A27F-7EAA-4FEE-B887-571475BAF99E}" type="pres">
      <dgm:prSet presAssocID="{AC4C58EC-FA04-4A8E-ACF8-42B6B4172563}" presName="sibTrans" presStyleCnt="0"/>
      <dgm:spPr/>
    </dgm:pt>
    <dgm:pt modelId="{9BA15635-2CD2-4189-AEAA-075B18B683E0}" type="pres">
      <dgm:prSet presAssocID="{AC4C58EC-FA04-4A8E-ACF8-42B6B4172563}" presName="space" presStyleCnt="0"/>
      <dgm:spPr/>
    </dgm:pt>
    <dgm:pt modelId="{21D3F7DD-6F5A-44FB-B68E-E8FECFD81132}" type="pres">
      <dgm:prSet presAssocID="{433EFF1E-7DE4-41AD-A308-3D5D1460EA33}" presName="composite" presStyleCnt="0"/>
      <dgm:spPr/>
    </dgm:pt>
    <dgm:pt modelId="{02A74169-961D-4F04-B9BE-52967E6EABBD}" type="pres">
      <dgm:prSet presAssocID="{433EFF1E-7DE4-41AD-A308-3D5D1460EA33}" presName="LShape" presStyleLbl="alignNode1" presStyleIdx="2" presStyleCnt="7"/>
      <dgm:spPr/>
    </dgm:pt>
    <dgm:pt modelId="{8CA1987F-D666-49C1-8785-23CEA02919BD}" type="pres">
      <dgm:prSet presAssocID="{433EFF1E-7DE4-41AD-A308-3D5D1460EA33}" presName="ParentText" presStyleLbl="revTx" presStyleIdx="1" presStyleCnt="4">
        <dgm:presLayoutVars>
          <dgm:chMax val="0"/>
          <dgm:chPref val="0"/>
          <dgm:bulletEnabled val="1"/>
        </dgm:presLayoutVars>
      </dgm:prSet>
      <dgm:spPr/>
    </dgm:pt>
    <dgm:pt modelId="{C69F564A-7909-49DE-A98F-685CF7006E52}" type="pres">
      <dgm:prSet presAssocID="{433EFF1E-7DE4-41AD-A308-3D5D1460EA33}" presName="Triangle" presStyleLbl="alignNode1" presStyleIdx="3" presStyleCnt="7"/>
      <dgm:spPr/>
    </dgm:pt>
    <dgm:pt modelId="{0E41F0F8-9C4A-42E6-936E-C8DC94A09A9C}" type="pres">
      <dgm:prSet presAssocID="{7A2A0031-366C-4A36-BB62-B9905E98E777}" presName="sibTrans" presStyleCnt="0"/>
      <dgm:spPr/>
    </dgm:pt>
    <dgm:pt modelId="{F5CCC1FB-0E6B-4FE2-B3C7-7D4FF41BC0E2}" type="pres">
      <dgm:prSet presAssocID="{7A2A0031-366C-4A36-BB62-B9905E98E777}" presName="space" presStyleCnt="0"/>
      <dgm:spPr/>
    </dgm:pt>
    <dgm:pt modelId="{3AFBE6BD-FA89-4A72-B227-61F2DA9D0552}" type="pres">
      <dgm:prSet presAssocID="{9499ADF3-D1EA-436A-9CD6-AB574CC87A75}" presName="composite" presStyleCnt="0"/>
      <dgm:spPr/>
    </dgm:pt>
    <dgm:pt modelId="{E11B9DB1-7D8B-47B3-8213-DA9E176E8D03}" type="pres">
      <dgm:prSet presAssocID="{9499ADF3-D1EA-436A-9CD6-AB574CC87A75}" presName="LShape" presStyleLbl="alignNode1" presStyleIdx="4" presStyleCnt="7"/>
      <dgm:spPr/>
    </dgm:pt>
    <dgm:pt modelId="{9EA0FCE6-9A1C-49AC-8563-ED74F5D82934}" type="pres">
      <dgm:prSet presAssocID="{9499ADF3-D1EA-436A-9CD6-AB574CC87A75}" presName="ParentText" presStyleLbl="revTx" presStyleIdx="2" presStyleCnt="4">
        <dgm:presLayoutVars>
          <dgm:chMax val="0"/>
          <dgm:chPref val="0"/>
          <dgm:bulletEnabled val="1"/>
        </dgm:presLayoutVars>
      </dgm:prSet>
      <dgm:spPr/>
    </dgm:pt>
    <dgm:pt modelId="{0F92F3CC-2B6F-4FA0-B7E9-D82AE6B9CBED}" type="pres">
      <dgm:prSet presAssocID="{9499ADF3-D1EA-436A-9CD6-AB574CC87A75}" presName="Triangle" presStyleLbl="alignNode1" presStyleIdx="5" presStyleCnt="7"/>
      <dgm:spPr/>
    </dgm:pt>
    <dgm:pt modelId="{EAB4D5FC-899C-4B92-80E6-44D5485EFB7C}" type="pres">
      <dgm:prSet presAssocID="{17C6CAE7-4D66-4FB6-973B-3A3872DEFA11}" presName="sibTrans" presStyleCnt="0"/>
      <dgm:spPr/>
    </dgm:pt>
    <dgm:pt modelId="{5135AEFA-158D-46C4-91BB-55EC4079C4D1}" type="pres">
      <dgm:prSet presAssocID="{17C6CAE7-4D66-4FB6-973B-3A3872DEFA11}" presName="space" presStyleCnt="0"/>
      <dgm:spPr/>
    </dgm:pt>
    <dgm:pt modelId="{651D92F2-76B6-47D5-B903-C7B1ED0A5C54}" type="pres">
      <dgm:prSet presAssocID="{BE44687B-B5C9-4F88-867E-2B4418578B2F}" presName="composite" presStyleCnt="0"/>
      <dgm:spPr/>
    </dgm:pt>
    <dgm:pt modelId="{1C5CCADE-5006-4B42-BD7F-4790C4F12A7C}" type="pres">
      <dgm:prSet presAssocID="{BE44687B-B5C9-4F88-867E-2B4418578B2F}" presName="LShape" presStyleLbl="alignNode1" presStyleIdx="6" presStyleCnt="7"/>
      <dgm:spPr/>
    </dgm:pt>
    <dgm:pt modelId="{F252FF4C-5D88-4509-BB65-20A79E9CD760}" type="pres">
      <dgm:prSet presAssocID="{BE44687B-B5C9-4F88-867E-2B4418578B2F}" presName="ParentText" presStyleLbl="revTx" presStyleIdx="3" presStyleCnt="4">
        <dgm:presLayoutVars>
          <dgm:chMax val="0"/>
          <dgm:chPref val="0"/>
          <dgm:bulletEnabled val="1"/>
        </dgm:presLayoutVars>
      </dgm:prSet>
      <dgm:spPr/>
    </dgm:pt>
  </dgm:ptLst>
  <dgm:cxnLst>
    <dgm:cxn modelId="{D0250E1A-2116-4B7C-8CD1-26020F1801E5}" srcId="{E0188667-05D8-4628-921E-9197C6B0DB8C}" destId="{BE44687B-B5C9-4F88-867E-2B4418578B2F}" srcOrd="3" destOrd="0" parTransId="{BB069CE6-D594-471A-8CB0-2D4F9EF162EC}" sibTransId="{D9AE060F-F871-4008-9ED3-90230857BFE9}"/>
    <dgm:cxn modelId="{576D8F3C-FD73-4706-8D55-FF67A3B4A61C}" type="presOf" srcId="{E0188667-05D8-4628-921E-9197C6B0DB8C}" destId="{B1F3180D-8882-4DAB-9D3E-1A22ADFC3651}" srcOrd="0" destOrd="0" presId="urn:microsoft.com/office/officeart/2009/3/layout/StepUpProcess"/>
    <dgm:cxn modelId="{FB290469-B111-43B5-B708-1B4952F2EF35}" type="presOf" srcId="{1AE188A9-A10F-49A8-8441-C5DA792DD847}" destId="{501740F6-63D9-44F5-A462-A219C5262E4C}" srcOrd="0" destOrd="0" presId="urn:microsoft.com/office/officeart/2009/3/layout/StepUpProcess"/>
    <dgm:cxn modelId="{9560BDA4-9504-4810-9FFF-417CC0FF0EE6}" srcId="{E0188667-05D8-4628-921E-9197C6B0DB8C}" destId="{433EFF1E-7DE4-41AD-A308-3D5D1460EA33}" srcOrd="1" destOrd="0" parTransId="{4F0C25EB-6E09-428D-B4BE-D22FCE708A58}" sibTransId="{7A2A0031-366C-4A36-BB62-B9905E98E777}"/>
    <dgm:cxn modelId="{920199C9-34E2-42D3-A0D8-DC6B8F3C80E2}" srcId="{E0188667-05D8-4628-921E-9197C6B0DB8C}" destId="{1AE188A9-A10F-49A8-8441-C5DA792DD847}" srcOrd="0" destOrd="0" parTransId="{793559CD-429A-46F2-AF30-DEB42BF0E7EE}" sibTransId="{AC4C58EC-FA04-4A8E-ACF8-42B6B4172563}"/>
    <dgm:cxn modelId="{397175D6-FA9F-4897-885D-3CB2FA9535C5}" type="presOf" srcId="{BE44687B-B5C9-4F88-867E-2B4418578B2F}" destId="{F252FF4C-5D88-4509-BB65-20A79E9CD760}" srcOrd="0" destOrd="0" presId="urn:microsoft.com/office/officeart/2009/3/layout/StepUpProcess"/>
    <dgm:cxn modelId="{9A2F23E7-A40B-4582-BF29-3E34FE56701E}" srcId="{E0188667-05D8-4628-921E-9197C6B0DB8C}" destId="{9499ADF3-D1EA-436A-9CD6-AB574CC87A75}" srcOrd="2" destOrd="0" parTransId="{B799643E-DE02-4DC7-ADD0-DC41EDC399B4}" sibTransId="{17C6CAE7-4D66-4FB6-973B-3A3872DEFA11}"/>
    <dgm:cxn modelId="{E7DEFEE7-3D80-4285-A3E3-95B840DF126B}" type="presOf" srcId="{9499ADF3-D1EA-436A-9CD6-AB574CC87A75}" destId="{9EA0FCE6-9A1C-49AC-8563-ED74F5D82934}" srcOrd="0" destOrd="0" presId="urn:microsoft.com/office/officeart/2009/3/layout/StepUpProcess"/>
    <dgm:cxn modelId="{0EEB66F7-FCB6-4B47-A3ED-41014043AFAB}" type="presOf" srcId="{433EFF1E-7DE4-41AD-A308-3D5D1460EA33}" destId="{8CA1987F-D666-49C1-8785-23CEA02919BD}" srcOrd="0" destOrd="0" presId="urn:microsoft.com/office/officeart/2009/3/layout/StepUpProcess"/>
    <dgm:cxn modelId="{1745730A-C03A-49D0-9540-02973DA626D7}" type="presParOf" srcId="{B1F3180D-8882-4DAB-9D3E-1A22ADFC3651}" destId="{D0A6F37A-AA58-4B07-8286-0A01132891A8}" srcOrd="0" destOrd="0" presId="urn:microsoft.com/office/officeart/2009/3/layout/StepUpProcess"/>
    <dgm:cxn modelId="{C713FC3D-3F50-4D97-9BCA-EDD8DDFD1F40}" type="presParOf" srcId="{D0A6F37A-AA58-4B07-8286-0A01132891A8}" destId="{5BDC8DEB-F71B-495F-8E36-BCA6C951569F}" srcOrd="0" destOrd="0" presId="urn:microsoft.com/office/officeart/2009/3/layout/StepUpProcess"/>
    <dgm:cxn modelId="{501BE7FD-C6D1-484D-90DF-62AA3EFE0BE3}" type="presParOf" srcId="{D0A6F37A-AA58-4B07-8286-0A01132891A8}" destId="{501740F6-63D9-44F5-A462-A219C5262E4C}" srcOrd="1" destOrd="0" presId="urn:microsoft.com/office/officeart/2009/3/layout/StepUpProcess"/>
    <dgm:cxn modelId="{4F27D604-454B-44E6-B05D-586586E20E0B}" type="presParOf" srcId="{D0A6F37A-AA58-4B07-8286-0A01132891A8}" destId="{2EE90ACF-A1B7-4C07-8413-D74FB069C5B4}" srcOrd="2" destOrd="0" presId="urn:microsoft.com/office/officeart/2009/3/layout/StepUpProcess"/>
    <dgm:cxn modelId="{AF2BC8EA-2EBB-4A93-A101-9E19E968F2FE}" type="presParOf" srcId="{B1F3180D-8882-4DAB-9D3E-1A22ADFC3651}" destId="{AC60A27F-7EAA-4FEE-B887-571475BAF99E}" srcOrd="1" destOrd="0" presId="urn:microsoft.com/office/officeart/2009/3/layout/StepUpProcess"/>
    <dgm:cxn modelId="{8B818A04-81F4-40B5-8FA9-468CC1922155}" type="presParOf" srcId="{AC60A27F-7EAA-4FEE-B887-571475BAF99E}" destId="{9BA15635-2CD2-4189-AEAA-075B18B683E0}" srcOrd="0" destOrd="0" presId="urn:microsoft.com/office/officeart/2009/3/layout/StepUpProcess"/>
    <dgm:cxn modelId="{46901B40-A5B0-4A42-931E-6B0DF49D13E5}" type="presParOf" srcId="{B1F3180D-8882-4DAB-9D3E-1A22ADFC3651}" destId="{21D3F7DD-6F5A-44FB-B68E-E8FECFD81132}" srcOrd="2" destOrd="0" presId="urn:microsoft.com/office/officeart/2009/3/layout/StepUpProcess"/>
    <dgm:cxn modelId="{82D291F5-7590-43B2-A504-A6F2FEFCFA4F}" type="presParOf" srcId="{21D3F7DD-6F5A-44FB-B68E-E8FECFD81132}" destId="{02A74169-961D-4F04-B9BE-52967E6EABBD}" srcOrd="0" destOrd="0" presId="urn:microsoft.com/office/officeart/2009/3/layout/StepUpProcess"/>
    <dgm:cxn modelId="{D0336E38-3FE7-40A5-9C1F-B89AB119DDA2}" type="presParOf" srcId="{21D3F7DD-6F5A-44FB-B68E-E8FECFD81132}" destId="{8CA1987F-D666-49C1-8785-23CEA02919BD}" srcOrd="1" destOrd="0" presId="urn:microsoft.com/office/officeart/2009/3/layout/StepUpProcess"/>
    <dgm:cxn modelId="{AF877A29-7E77-404A-8D30-DB88661ED258}" type="presParOf" srcId="{21D3F7DD-6F5A-44FB-B68E-E8FECFD81132}" destId="{C69F564A-7909-49DE-A98F-685CF7006E52}" srcOrd="2" destOrd="0" presId="urn:microsoft.com/office/officeart/2009/3/layout/StepUpProcess"/>
    <dgm:cxn modelId="{52F7B855-2E7E-4086-BD95-261C409EFB84}" type="presParOf" srcId="{B1F3180D-8882-4DAB-9D3E-1A22ADFC3651}" destId="{0E41F0F8-9C4A-42E6-936E-C8DC94A09A9C}" srcOrd="3" destOrd="0" presId="urn:microsoft.com/office/officeart/2009/3/layout/StepUpProcess"/>
    <dgm:cxn modelId="{D8139A50-7C3A-426F-9F5A-C53302E4E836}" type="presParOf" srcId="{0E41F0F8-9C4A-42E6-936E-C8DC94A09A9C}" destId="{F5CCC1FB-0E6B-4FE2-B3C7-7D4FF41BC0E2}" srcOrd="0" destOrd="0" presId="urn:microsoft.com/office/officeart/2009/3/layout/StepUpProcess"/>
    <dgm:cxn modelId="{40F2DDEC-4208-4435-B17D-B0C4838C1E29}" type="presParOf" srcId="{B1F3180D-8882-4DAB-9D3E-1A22ADFC3651}" destId="{3AFBE6BD-FA89-4A72-B227-61F2DA9D0552}" srcOrd="4" destOrd="0" presId="urn:microsoft.com/office/officeart/2009/3/layout/StepUpProcess"/>
    <dgm:cxn modelId="{70B510C9-A065-4C90-A940-2F7C42EF18C2}" type="presParOf" srcId="{3AFBE6BD-FA89-4A72-B227-61F2DA9D0552}" destId="{E11B9DB1-7D8B-47B3-8213-DA9E176E8D03}" srcOrd="0" destOrd="0" presId="urn:microsoft.com/office/officeart/2009/3/layout/StepUpProcess"/>
    <dgm:cxn modelId="{BCAC75A0-FE03-4BEF-B589-EDE5FBD1BB6E}" type="presParOf" srcId="{3AFBE6BD-FA89-4A72-B227-61F2DA9D0552}" destId="{9EA0FCE6-9A1C-49AC-8563-ED74F5D82934}" srcOrd="1" destOrd="0" presId="urn:microsoft.com/office/officeart/2009/3/layout/StepUpProcess"/>
    <dgm:cxn modelId="{968FCD30-685D-4481-B3EA-CDF37075133C}" type="presParOf" srcId="{3AFBE6BD-FA89-4A72-B227-61F2DA9D0552}" destId="{0F92F3CC-2B6F-4FA0-B7E9-D82AE6B9CBED}" srcOrd="2" destOrd="0" presId="urn:microsoft.com/office/officeart/2009/3/layout/StepUpProcess"/>
    <dgm:cxn modelId="{7263A790-2D83-4F5C-9FFE-79DDCD691C48}" type="presParOf" srcId="{B1F3180D-8882-4DAB-9D3E-1A22ADFC3651}" destId="{EAB4D5FC-899C-4B92-80E6-44D5485EFB7C}" srcOrd="5" destOrd="0" presId="urn:microsoft.com/office/officeart/2009/3/layout/StepUpProcess"/>
    <dgm:cxn modelId="{9640760F-EA91-46C7-A2BD-31C376E9E402}" type="presParOf" srcId="{EAB4D5FC-899C-4B92-80E6-44D5485EFB7C}" destId="{5135AEFA-158D-46C4-91BB-55EC4079C4D1}" srcOrd="0" destOrd="0" presId="urn:microsoft.com/office/officeart/2009/3/layout/StepUpProcess"/>
    <dgm:cxn modelId="{8FBB73A9-44E3-4EE2-8CD0-B7FC7D7067B6}" type="presParOf" srcId="{B1F3180D-8882-4DAB-9D3E-1A22ADFC3651}" destId="{651D92F2-76B6-47D5-B903-C7B1ED0A5C54}" srcOrd="6" destOrd="0" presId="urn:microsoft.com/office/officeart/2009/3/layout/StepUpProcess"/>
    <dgm:cxn modelId="{78DDB6E7-8542-46DB-8897-DCB1584B5033}" type="presParOf" srcId="{651D92F2-76B6-47D5-B903-C7B1ED0A5C54}" destId="{1C5CCADE-5006-4B42-BD7F-4790C4F12A7C}" srcOrd="0" destOrd="0" presId="urn:microsoft.com/office/officeart/2009/3/layout/StepUpProcess"/>
    <dgm:cxn modelId="{20D22BC4-A0C5-4D10-BB57-99678AE026D6}" type="presParOf" srcId="{651D92F2-76B6-47D5-B903-C7B1ED0A5C54}" destId="{F252FF4C-5D88-4509-BB65-20A79E9CD760}" srcOrd="1" destOrd="0" presId="urn:microsoft.com/office/officeart/2009/3/layout/StepUp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4028574" y="-618397"/>
          <a:ext cx="4800732" cy="4800732"/>
        </a:xfrm>
        <a:prstGeom prst="blockArc">
          <a:avLst>
            <a:gd name="adj1" fmla="val 18900000"/>
            <a:gd name="adj2" fmla="val 2700000"/>
            <a:gd name="adj3" fmla="val 450"/>
          </a:avLst>
        </a:pr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243940" y="157517"/>
          <a:ext cx="6556659" cy="3238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38100" rIns="38100" bIns="38100" numCol="1" spcCol="1270" anchor="ctr" anchorCtr="0">
          <a:noAutofit/>
        </a:bodyPr>
        <a:lstStyle/>
        <a:p>
          <a:pPr marL="0" lvl="0" indent="0" algn="l" defTabSz="666750">
            <a:lnSpc>
              <a:spcPct val="100000"/>
            </a:lnSpc>
            <a:spcBef>
              <a:spcPct val="0"/>
            </a:spcBef>
            <a:spcAft>
              <a:spcPct val="35000"/>
            </a:spcAft>
            <a:buNone/>
          </a:pPr>
          <a:r>
            <a:rPr lang="en-US" sz="1500" b="1" kern="1200" dirty="0">
              <a:solidFill>
                <a:schemeClr val="bg1"/>
              </a:solidFill>
            </a:rPr>
            <a:t>Research Problem</a:t>
          </a:r>
          <a:endParaRPr lang="en-US" sz="1500" kern="1200" dirty="0">
            <a:solidFill>
              <a:schemeClr val="bg1"/>
            </a:solidFill>
          </a:endParaRPr>
        </a:p>
      </dsp:txBody>
      <dsp:txXfrm>
        <a:off x="243940" y="157517"/>
        <a:ext cx="6556659" cy="323890"/>
      </dsp:txXfrm>
    </dsp:sp>
    <dsp:sp modelId="{07CB3071-D555-47DA-A36A-69EB91531FD8}">
      <dsp:nvSpPr>
        <dsp:cNvPr id="0" name=""/>
        <dsp:cNvSpPr/>
      </dsp:nvSpPr>
      <dsp:spPr>
        <a:xfrm>
          <a:off x="47868" y="121530"/>
          <a:ext cx="404863" cy="40486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A0CE495-839E-4CBB-80C0-7223D3091E87}">
      <dsp:nvSpPr>
        <dsp:cNvPr id="0" name=""/>
        <dsp:cNvSpPr/>
      </dsp:nvSpPr>
      <dsp:spPr>
        <a:xfrm>
          <a:off x="543612" y="648137"/>
          <a:ext cx="6263347" cy="3238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38100" rIns="38100" bIns="38100" numCol="1" spcCol="1270" anchor="ctr" anchorCtr="0">
          <a:noAutofit/>
        </a:bodyPr>
        <a:lstStyle/>
        <a:p>
          <a:pPr marL="0" lvl="0" indent="0" algn="l" defTabSz="666750">
            <a:lnSpc>
              <a:spcPct val="100000"/>
            </a:lnSpc>
            <a:spcBef>
              <a:spcPct val="0"/>
            </a:spcBef>
            <a:spcAft>
              <a:spcPct val="35000"/>
            </a:spcAft>
            <a:buNone/>
          </a:pPr>
          <a:r>
            <a:rPr lang="en-US" sz="1500" b="1" kern="1200" dirty="0">
              <a:solidFill>
                <a:schemeClr val="bg1"/>
              </a:solidFill>
            </a:rPr>
            <a:t>Research Question</a:t>
          </a:r>
        </a:p>
      </dsp:txBody>
      <dsp:txXfrm>
        <a:off x="543612" y="648137"/>
        <a:ext cx="6263347" cy="323890"/>
      </dsp:txXfrm>
    </dsp:sp>
    <dsp:sp modelId="{6D3E6FA9-1103-4E1F-ABE4-85A384BAA40F}">
      <dsp:nvSpPr>
        <dsp:cNvPr id="0" name=""/>
        <dsp:cNvSpPr/>
      </dsp:nvSpPr>
      <dsp:spPr>
        <a:xfrm>
          <a:off x="341180" y="607651"/>
          <a:ext cx="404863" cy="40486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01D0AB0A-29A4-4F5A-B1D0-CA822945576E}">
      <dsp:nvSpPr>
        <dsp:cNvPr id="0" name=""/>
        <dsp:cNvSpPr/>
      </dsp:nvSpPr>
      <dsp:spPr>
        <a:xfrm>
          <a:off x="704345" y="1133902"/>
          <a:ext cx="6102613" cy="3238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prstClr val="white"/>
              </a:solidFill>
              <a:latin typeface="Gill Sans MT" panose="020B0502020104020203"/>
              <a:ea typeface="+mn-ea"/>
              <a:cs typeface="+mn-cs"/>
            </a:rPr>
            <a:t>Research Objectives</a:t>
          </a:r>
        </a:p>
      </dsp:txBody>
      <dsp:txXfrm>
        <a:off x="704345" y="1133902"/>
        <a:ext cx="6102613" cy="323890"/>
      </dsp:txXfrm>
    </dsp:sp>
    <dsp:sp modelId="{F3D3A646-CA97-44E6-A4D9-945B6E16D006}">
      <dsp:nvSpPr>
        <dsp:cNvPr id="0" name=""/>
        <dsp:cNvSpPr/>
      </dsp:nvSpPr>
      <dsp:spPr>
        <a:xfrm>
          <a:off x="501914" y="1093416"/>
          <a:ext cx="404863" cy="40486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349436A-E073-46BB-A87C-2949428485DF}">
      <dsp:nvSpPr>
        <dsp:cNvPr id="0" name=""/>
        <dsp:cNvSpPr/>
      </dsp:nvSpPr>
      <dsp:spPr>
        <a:xfrm>
          <a:off x="755666" y="1620023"/>
          <a:ext cx="6051292" cy="3238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schemeClr val="bg1"/>
              </a:solidFill>
              <a:latin typeface="Gill Sans MT" panose="020B0502020104020203"/>
              <a:ea typeface="+mn-ea"/>
              <a:cs typeface="+mn-cs"/>
            </a:rPr>
            <a:t>Key</a:t>
          </a:r>
          <a:r>
            <a:rPr lang="en-US" sz="1600" b="1" kern="1200" dirty="0">
              <a:solidFill>
                <a:schemeClr val="bg1"/>
              </a:solidFill>
            </a:rPr>
            <a:t> L</a:t>
          </a:r>
          <a:r>
            <a:rPr lang="en-US" sz="1600" b="1" kern="1200" dirty="0">
              <a:solidFill>
                <a:schemeClr val="bg1"/>
              </a:solidFill>
              <a:latin typeface="Gill Sans MT" panose="020B0502020104020203"/>
              <a:ea typeface="+mn-ea"/>
              <a:cs typeface="+mn-cs"/>
            </a:rPr>
            <a:t>iterature</a:t>
          </a:r>
        </a:p>
      </dsp:txBody>
      <dsp:txXfrm>
        <a:off x="755666" y="1620023"/>
        <a:ext cx="6051292" cy="323890"/>
      </dsp:txXfrm>
    </dsp:sp>
    <dsp:sp modelId="{DE55724F-F745-4DBB-816F-EC1CE821DA19}">
      <dsp:nvSpPr>
        <dsp:cNvPr id="0" name=""/>
        <dsp:cNvSpPr/>
      </dsp:nvSpPr>
      <dsp:spPr>
        <a:xfrm>
          <a:off x="553234" y="1579537"/>
          <a:ext cx="404863" cy="40486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4DEA5AA-7397-4BF0-8714-444A7F734B5C}">
      <dsp:nvSpPr>
        <dsp:cNvPr id="0" name=""/>
        <dsp:cNvSpPr/>
      </dsp:nvSpPr>
      <dsp:spPr>
        <a:xfrm>
          <a:off x="704345" y="2106144"/>
          <a:ext cx="6102613" cy="3238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prstClr val="white"/>
              </a:solidFill>
              <a:latin typeface="Gill Sans MT" panose="020B0502020104020203"/>
              <a:ea typeface="+mn-ea"/>
              <a:cs typeface="+mn-cs"/>
            </a:rPr>
            <a:t>Research</a:t>
          </a:r>
          <a:r>
            <a:rPr lang="en-US" sz="1600" b="1" kern="1200" dirty="0">
              <a:solidFill>
                <a:schemeClr val="tx1"/>
              </a:solidFill>
            </a:rPr>
            <a:t> </a:t>
          </a:r>
          <a:r>
            <a:rPr lang="en-US" sz="1600" b="1" kern="1200" dirty="0">
              <a:solidFill>
                <a:prstClr val="white"/>
              </a:solidFill>
              <a:latin typeface="Gill Sans MT" panose="020B0502020104020203"/>
              <a:ea typeface="+mn-ea"/>
              <a:cs typeface="+mn-cs"/>
            </a:rPr>
            <a:t>Design</a:t>
          </a:r>
          <a:r>
            <a:rPr lang="en-US" sz="1600" b="1" kern="1200" dirty="0">
              <a:solidFill>
                <a:schemeClr val="tx1"/>
              </a:solidFill>
            </a:rPr>
            <a:t> </a:t>
          </a:r>
          <a:r>
            <a:rPr lang="en-US" sz="1600" b="1" kern="1200" dirty="0">
              <a:solidFill>
                <a:prstClr val="white"/>
              </a:solidFill>
              <a:latin typeface="Gill Sans MT" panose="020B0502020104020203"/>
              <a:ea typeface="+mn-ea"/>
              <a:cs typeface="+mn-cs"/>
            </a:rPr>
            <a:t>and</a:t>
          </a:r>
          <a:r>
            <a:rPr lang="en-US" sz="1600" b="1" kern="1200" dirty="0">
              <a:solidFill>
                <a:schemeClr val="tx1"/>
              </a:solidFill>
            </a:rPr>
            <a:t> </a:t>
          </a:r>
          <a:r>
            <a:rPr lang="en-US" sz="1600" b="1" kern="1200" dirty="0">
              <a:solidFill>
                <a:prstClr val="white"/>
              </a:solidFill>
              <a:latin typeface="Gill Sans MT" panose="020B0502020104020203"/>
              <a:ea typeface="+mn-ea"/>
              <a:cs typeface="+mn-cs"/>
            </a:rPr>
            <a:t>Methodology</a:t>
          </a:r>
        </a:p>
      </dsp:txBody>
      <dsp:txXfrm>
        <a:off x="704345" y="2106144"/>
        <a:ext cx="6102613" cy="323890"/>
      </dsp:txXfrm>
    </dsp:sp>
    <dsp:sp modelId="{64A5F5C9-E7B6-46FE-A737-44709E6C542F}">
      <dsp:nvSpPr>
        <dsp:cNvPr id="0" name=""/>
        <dsp:cNvSpPr/>
      </dsp:nvSpPr>
      <dsp:spPr>
        <a:xfrm>
          <a:off x="501914" y="2065658"/>
          <a:ext cx="404863" cy="40486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8B29605-19BB-41DA-9F00-32F319D7C8EF}">
      <dsp:nvSpPr>
        <dsp:cNvPr id="0" name=""/>
        <dsp:cNvSpPr/>
      </dsp:nvSpPr>
      <dsp:spPr>
        <a:xfrm>
          <a:off x="543612" y="2591909"/>
          <a:ext cx="6263347" cy="3238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prstClr val="white"/>
              </a:solidFill>
              <a:latin typeface="Gill Sans MT" panose="020B0502020104020203"/>
              <a:ea typeface="+mn-ea"/>
              <a:cs typeface="+mn-cs"/>
            </a:rPr>
            <a:t>Ethical</a:t>
          </a:r>
          <a:r>
            <a:rPr lang="en-US" sz="1600" b="1" kern="1200" dirty="0">
              <a:solidFill>
                <a:schemeClr val="tx1"/>
              </a:solidFill>
            </a:rPr>
            <a:t> </a:t>
          </a:r>
          <a:r>
            <a:rPr lang="en-US" sz="1600" b="1" kern="1200" dirty="0">
              <a:solidFill>
                <a:schemeClr val="bg1"/>
              </a:solidFill>
            </a:rPr>
            <a:t>C</a:t>
          </a:r>
          <a:r>
            <a:rPr lang="en-US" sz="1600" b="1" kern="1200" dirty="0">
              <a:solidFill>
                <a:schemeClr val="bg1"/>
              </a:solidFill>
              <a:latin typeface="Gill Sans MT" panose="020B0502020104020203"/>
              <a:ea typeface="+mn-ea"/>
              <a:cs typeface="+mn-cs"/>
            </a:rPr>
            <a:t>onsiderations</a:t>
          </a:r>
          <a:r>
            <a:rPr lang="en-US" sz="1600" b="1" kern="1200" dirty="0">
              <a:solidFill>
                <a:schemeClr val="tx1"/>
              </a:solidFill>
            </a:rPr>
            <a:t> </a:t>
          </a:r>
        </a:p>
      </dsp:txBody>
      <dsp:txXfrm>
        <a:off x="543612" y="2591909"/>
        <a:ext cx="6263347" cy="323890"/>
      </dsp:txXfrm>
    </dsp:sp>
    <dsp:sp modelId="{AC5E53B6-B673-43EB-B097-900473F2793D}">
      <dsp:nvSpPr>
        <dsp:cNvPr id="0" name=""/>
        <dsp:cNvSpPr/>
      </dsp:nvSpPr>
      <dsp:spPr>
        <a:xfrm>
          <a:off x="341180" y="2551423"/>
          <a:ext cx="404863" cy="40486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89AF4AD-EAF5-4D84-8F12-50DAC9094A7C}">
      <dsp:nvSpPr>
        <dsp:cNvPr id="0" name=""/>
        <dsp:cNvSpPr/>
      </dsp:nvSpPr>
      <dsp:spPr>
        <a:xfrm>
          <a:off x="250300" y="3078030"/>
          <a:ext cx="6556659" cy="323890"/>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7088" tIns="40640" rIns="40640" bIns="40640"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prstClr val="white"/>
              </a:solidFill>
              <a:latin typeface="Gill Sans MT" panose="020B0502020104020203"/>
              <a:ea typeface="+mn-ea"/>
              <a:cs typeface="+mn-cs"/>
            </a:rPr>
            <a:t>Timeline</a:t>
          </a:r>
          <a:r>
            <a:rPr lang="en-US" sz="1600" b="1" kern="1200" dirty="0">
              <a:solidFill>
                <a:schemeClr val="tx1"/>
              </a:solidFill>
            </a:rPr>
            <a:t> </a:t>
          </a:r>
          <a:r>
            <a:rPr lang="en-US" sz="1600" b="1" kern="1200" dirty="0">
              <a:solidFill>
                <a:prstClr val="white"/>
              </a:solidFill>
              <a:latin typeface="Gill Sans MT" panose="020B0502020104020203"/>
              <a:ea typeface="+mn-ea"/>
              <a:cs typeface="+mn-cs"/>
            </a:rPr>
            <a:t>of</a:t>
          </a:r>
          <a:r>
            <a:rPr lang="en-US" sz="1600" b="1" kern="1200" dirty="0">
              <a:solidFill>
                <a:schemeClr val="tx1"/>
              </a:solidFill>
            </a:rPr>
            <a:t> </a:t>
          </a:r>
          <a:r>
            <a:rPr lang="en-US" sz="1600" b="1" kern="1200" dirty="0">
              <a:solidFill>
                <a:schemeClr val="bg1"/>
              </a:solidFill>
            </a:rPr>
            <a:t>P</a:t>
          </a:r>
          <a:r>
            <a:rPr lang="en-US" sz="1600" b="1" kern="1200" dirty="0">
              <a:solidFill>
                <a:schemeClr val="bg1"/>
              </a:solidFill>
              <a:latin typeface="Gill Sans MT" panose="020B0502020104020203"/>
              <a:ea typeface="+mn-ea"/>
              <a:cs typeface="+mn-cs"/>
            </a:rPr>
            <a:t>roposed</a:t>
          </a:r>
          <a:r>
            <a:rPr lang="en-US" sz="1600" b="1" kern="1200" dirty="0">
              <a:solidFill>
                <a:schemeClr val="bg1"/>
              </a:solidFill>
            </a:rPr>
            <a:t> A</a:t>
          </a:r>
          <a:r>
            <a:rPr lang="en-US" sz="1600" b="1" kern="1200" dirty="0">
              <a:solidFill>
                <a:schemeClr val="bg1"/>
              </a:solidFill>
              <a:latin typeface="Gill Sans MT" panose="020B0502020104020203"/>
              <a:ea typeface="+mn-ea"/>
              <a:cs typeface="+mn-cs"/>
            </a:rPr>
            <a:t>ctivities</a:t>
          </a:r>
        </a:p>
      </dsp:txBody>
      <dsp:txXfrm>
        <a:off x="250300" y="3078030"/>
        <a:ext cx="6556659" cy="323890"/>
      </dsp:txXfrm>
    </dsp:sp>
    <dsp:sp modelId="{5C2F9883-391C-4843-B0B2-25828E084FB1}">
      <dsp:nvSpPr>
        <dsp:cNvPr id="0" name=""/>
        <dsp:cNvSpPr/>
      </dsp:nvSpPr>
      <dsp:spPr>
        <a:xfrm>
          <a:off x="47868" y="3037544"/>
          <a:ext cx="404863" cy="404863"/>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5558D0-9D14-4E54-8127-6FA60A99FE2A}">
      <dsp:nvSpPr>
        <dsp:cNvPr id="0" name=""/>
        <dsp:cNvSpPr/>
      </dsp:nvSpPr>
      <dsp:spPr>
        <a:xfrm>
          <a:off x="0" y="449"/>
          <a:ext cx="11029615"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62FB3B-6D4C-4820-9C28-75645BCEF601}">
      <dsp:nvSpPr>
        <dsp:cNvPr id="0" name=""/>
        <dsp:cNvSpPr/>
      </dsp:nvSpPr>
      <dsp:spPr>
        <a:xfrm>
          <a:off x="317832" y="236853"/>
          <a:ext cx="577877" cy="5778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27540F-942D-41D2-93D0-3B845BC270D9}">
      <dsp:nvSpPr>
        <dsp:cNvPr id="0" name=""/>
        <dsp:cNvSpPr/>
      </dsp:nvSpPr>
      <dsp:spPr>
        <a:xfrm>
          <a:off x="1213543" y="449"/>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1111250">
            <a:lnSpc>
              <a:spcPct val="90000"/>
            </a:lnSpc>
            <a:spcBef>
              <a:spcPct val="0"/>
            </a:spcBef>
            <a:spcAft>
              <a:spcPct val="35000"/>
            </a:spcAft>
            <a:buNone/>
          </a:pPr>
          <a:r>
            <a:rPr lang="en-US" sz="2500" kern="1200" dirty="0"/>
            <a:t>Research into sentiment analysis for speech data less common than text-based data.</a:t>
          </a:r>
        </a:p>
      </dsp:txBody>
      <dsp:txXfrm>
        <a:off x="1213543" y="449"/>
        <a:ext cx="9816071" cy="1050687"/>
      </dsp:txXfrm>
    </dsp:sp>
    <dsp:sp modelId="{DE57CF0D-332D-4309-9C3F-C0407D4329A3}">
      <dsp:nvSpPr>
        <dsp:cNvPr id="0" name=""/>
        <dsp:cNvSpPr/>
      </dsp:nvSpPr>
      <dsp:spPr>
        <a:xfrm>
          <a:off x="0" y="1313807"/>
          <a:ext cx="11029615"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68EC25-391B-46F7-8844-D938AF033E2C}">
      <dsp:nvSpPr>
        <dsp:cNvPr id="0" name=""/>
        <dsp:cNvSpPr/>
      </dsp:nvSpPr>
      <dsp:spPr>
        <a:xfrm>
          <a:off x="317832" y="1550212"/>
          <a:ext cx="577877" cy="5778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0B0CF1-1887-420D-9CF0-AA4D78A0B9B4}">
      <dsp:nvSpPr>
        <dsp:cNvPr id="0" name=""/>
        <dsp:cNvSpPr/>
      </dsp:nvSpPr>
      <dsp:spPr>
        <a:xfrm>
          <a:off x="1213543" y="1313807"/>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1111250">
            <a:lnSpc>
              <a:spcPct val="90000"/>
            </a:lnSpc>
            <a:spcBef>
              <a:spcPct val="0"/>
            </a:spcBef>
            <a:spcAft>
              <a:spcPct val="35000"/>
            </a:spcAft>
            <a:buNone/>
          </a:pPr>
          <a:r>
            <a:rPr lang="en-US" sz="2500" kern="1200" dirty="0"/>
            <a:t>Lack of papers focusing on sentiment analysis for front-shop customer sentiment.</a:t>
          </a:r>
        </a:p>
      </dsp:txBody>
      <dsp:txXfrm>
        <a:off x="1213543" y="1313807"/>
        <a:ext cx="9816071" cy="1050687"/>
      </dsp:txXfrm>
    </dsp:sp>
    <dsp:sp modelId="{1F1B9F01-A3B0-4ED3-A47E-2158C9F53446}">
      <dsp:nvSpPr>
        <dsp:cNvPr id="0" name=""/>
        <dsp:cNvSpPr/>
      </dsp:nvSpPr>
      <dsp:spPr>
        <a:xfrm>
          <a:off x="0" y="2627166"/>
          <a:ext cx="11029615" cy="10506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138373-A390-4C03-BDE8-9C6759AE7AF6}">
      <dsp:nvSpPr>
        <dsp:cNvPr id="0" name=""/>
        <dsp:cNvSpPr/>
      </dsp:nvSpPr>
      <dsp:spPr>
        <a:xfrm>
          <a:off x="317832" y="2863571"/>
          <a:ext cx="577877" cy="5778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E8BDB6-2215-4D52-9B4B-B7A3F546A98F}">
      <dsp:nvSpPr>
        <dsp:cNvPr id="0" name=""/>
        <dsp:cNvSpPr/>
      </dsp:nvSpPr>
      <dsp:spPr>
        <a:xfrm>
          <a:off x="1213543" y="2627166"/>
          <a:ext cx="9816071" cy="1050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1198" tIns="111198" rIns="111198" bIns="111198" numCol="1" spcCol="1270" anchor="ctr" anchorCtr="0">
          <a:noAutofit/>
        </a:bodyPr>
        <a:lstStyle/>
        <a:p>
          <a:pPr marL="0" lvl="0" indent="0" algn="l" defTabSz="1111250">
            <a:lnSpc>
              <a:spcPct val="90000"/>
            </a:lnSpc>
            <a:spcBef>
              <a:spcPct val="0"/>
            </a:spcBef>
            <a:spcAft>
              <a:spcPct val="35000"/>
            </a:spcAft>
            <a:buNone/>
          </a:pPr>
          <a:r>
            <a:rPr lang="en-US" sz="2500" kern="1200" dirty="0"/>
            <a:t>Selection of three relevant papers for context.</a:t>
          </a:r>
        </a:p>
      </dsp:txBody>
      <dsp:txXfrm>
        <a:off x="1213543" y="2627166"/>
        <a:ext cx="9816071" cy="10506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AA92E-7383-4784-9895-EA3C1D3A8331}">
      <dsp:nvSpPr>
        <dsp:cNvPr id="0" name=""/>
        <dsp:cNvSpPr/>
      </dsp:nvSpPr>
      <dsp:spPr>
        <a:xfrm>
          <a:off x="0" y="11157"/>
          <a:ext cx="1102961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Feature Extraction Techniques:</a:t>
          </a:r>
        </a:p>
      </dsp:txBody>
      <dsp:txXfrm>
        <a:off x="19904" y="31061"/>
        <a:ext cx="10989808" cy="367937"/>
      </dsp:txXfrm>
    </dsp:sp>
    <dsp:sp modelId="{B417B913-371E-401D-8228-3276FF32ADE7}">
      <dsp:nvSpPr>
        <dsp:cNvPr id="0" name=""/>
        <dsp:cNvSpPr/>
      </dsp:nvSpPr>
      <dsp:spPr>
        <a:xfrm>
          <a:off x="0" y="418902"/>
          <a:ext cx="11029616" cy="1020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1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CNNs and attention-based mechanisms commonly used.</a:t>
          </a:r>
        </a:p>
        <a:p>
          <a:pPr marL="228600" lvl="1" indent="-228600" algn="l" defTabSz="889000">
            <a:lnSpc>
              <a:spcPct val="90000"/>
            </a:lnSpc>
            <a:spcBef>
              <a:spcPct val="0"/>
            </a:spcBef>
            <a:spcAft>
              <a:spcPct val="20000"/>
            </a:spcAft>
            <a:buChar char="•"/>
          </a:pPr>
          <a:r>
            <a:rPr lang="en-US" sz="2000" kern="1200" dirty="0"/>
            <a:t>Effective in capturing temporal dependencies in speech data.</a:t>
          </a:r>
        </a:p>
        <a:p>
          <a:pPr marL="228600" lvl="1" indent="-228600" algn="l" defTabSz="889000">
            <a:lnSpc>
              <a:spcPct val="90000"/>
            </a:lnSpc>
            <a:spcBef>
              <a:spcPct val="0"/>
            </a:spcBef>
            <a:spcAft>
              <a:spcPct val="20000"/>
            </a:spcAft>
            <a:buChar char="•"/>
          </a:pPr>
          <a:r>
            <a:rPr lang="en-US" sz="2000" kern="1200" dirty="0"/>
            <a:t>Proven performance on available datasets.</a:t>
          </a:r>
        </a:p>
      </dsp:txBody>
      <dsp:txXfrm>
        <a:off x="0" y="418902"/>
        <a:ext cx="11029616" cy="1020510"/>
      </dsp:txXfrm>
    </dsp:sp>
    <dsp:sp modelId="{4B783E07-1EF5-4875-A56B-CE6A1807A408}">
      <dsp:nvSpPr>
        <dsp:cNvPr id="0" name=""/>
        <dsp:cNvSpPr/>
      </dsp:nvSpPr>
      <dsp:spPr>
        <a:xfrm>
          <a:off x="0" y="1439413"/>
          <a:ext cx="1102961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Time-Frequency Features:</a:t>
          </a:r>
        </a:p>
      </dsp:txBody>
      <dsp:txXfrm>
        <a:off x="19904" y="1459317"/>
        <a:ext cx="10989808" cy="367937"/>
      </dsp:txXfrm>
    </dsp:sp>
    <dsp:sp modelId="{667C43B0-BFB6-4294-8747-FE0859A52F3C}">
      <dsp:nvSpPr>
        <dsp:cNvPr id="0" name=""/>
        <dsp:cNvSpPr/>
      </dsp:nvSpPr>
      <dsp:spPr>
        <a:xfrm>
          <a:off x="0" y="1847158"/>
          <a:ext cx="11029616" cy="686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1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Effective in both traditional and deep learning approaches.</a:t>
          </a:r>
        </a:p>
        <a:p>
          <a:pPr marL="228600" lvl="1" indent="-228600" algn="l" defTabSz="889000">
            <a:lnSpc>
              <a:spcPct val="90000"/>
            </a:lnSpc>
            <a:spcBef>
              <a:spcPct val="0"/>
            </a:spcBef>
            <a:spcAft>
              <a:spcPct val="20000"/>
            </a:spcAft>
            <a:buChar char="•"/>
          </a:pPr>
          <a:r>
            <a:rPr lang="en-US" sz="2000" kern="1200" dirty="0"/>
            <a:t>Similar success as in traditional speech recognition systems.</a:t>
          </a:r>
        </a:p>
      </dsp:txBody>
      <dsp:txXfrm>
        <a:off x="0" y="1847158"/>
        <a:ext cx="11029616" cy="686204"/>
      </dsp:txXfrm>
    </dsp:sp>
    <dsp:sp modelId="{5880E7A7-5C30-44CF-89F3-1C0EDA685A42}">
      <dsp:nvSpPr>
        <dsp:cNvPr id="0" name=""/>
        <dsp:cNvSpPr/>
      </dsp:nvSpPr>
      <dsp:spPr>
        <a:xfrm>
          <a:off x="0" y="2533363"/>
          <a:ext cx="1102961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Challenges of Deep Learning Models:</a:t>
          </a:r>
        </a:p>
      </dsp:txBody>
      <dsp:txXfrm>
        <a:off x="19904" y="2553267"/>
        <a:ext cx="10989808" cy="367937"/>
      </dsp:txXfrm>
    </dsp:sp>
    <dsp:sp modelId="{B3B31351-97BA-4154-8264-037964326351}">
      <dsp:nvSpPr>
        <dsp:cNvPr id="0" name=""/>
        <dsp:cNvSpPr/>
      </dsp:nvSpPr>
      <dsp:spPr>
        <a:xfrm>
          <a:off x="0" y="2941108"/>
          <a:ext cx="11029616" cy="686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1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Complexity and obscurity are common issues.</a:t>
          </a:r>
        </a:p>
        <a:p>
          <a:pPr marL="228600" lvl="1" indent="-228600" algn="l" defTabSz="889000">
            <a:lnSpc>
              <a:spcPct val="90000"/>
            </a:lnSpc>
            <a:spcBef>
              <a:spcPct val="0"/>
            </a:spcBef>
            <a:spcAft>
              <a:spcPct val="20000"/>
            </a:spcAft>
            <a:buChar char="•"/>
          </a:pPr>
          <a:r>
            <a:rPr lang="en-US" sz="2000" kern="1200" dirty="0"/>
            <a:t>Dependence on large high-quality datasets.</a:t>
          </a:r>
        </a:p>
      </dsp:txBody>
      <dsp:txXfrm>
        <a:off x="0" y="2941108"/>
        <a:ext cx="11029616" cy="686204"/>
      </dsp:txXfrm>
    </dsp:sp>
    <dsp:sp modelId="{B251A999-A42F-4B23-89BE-4787EE261B1F}">
      <dsp:nvSpPr>
        <dsp:cNvPr id="0" name=""/>
        <dsp:cNvSpPr/>
      </dsp:nvSpPr>
      <dsp:spPr>
        <a:xfrm>
          <a:off x="0" y="3627313"/>
          <a:ext cx="11029616" cy="4077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Promising Model:</a:t>
          </a:r>
        </a:p>
      </dsp:txBody>
      <dsp:txXfrm>
        <a:off x="19904" y="3647217"/>
        <a:ext cx="10989808" cy="367937"/>
      </dsp:txXfrm>
    </dsp:sp>
    <dsp:sp modelId="{30FBBD32-4582-4120-832A-C07D3F6EEA01}">
      <dsp:nvSpPr>
        <dsp:cNvPr id="0" name=""/>
        <dsp:cNvSpPr/>
      </dsp:nvSpPr>
      <dsp:spPr>
        <a:xfrm>
          <a:off x="0" y="4035058"/>
          <a:ext cx="11029616" cy="6862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01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Mustaqeem et al. (2023) model stands out.</a:t>
          </a:r>
        </a:p>
        <a:p>
          <a:pPr marL="228600" lvl="1" indent="-228600" algn="l" defTabSz="889000">
            <a:lnSpc>
              <a:spcPct val="90000"/>
            </a:lnSpc>
            <a:spcBef>
              <a:spcPct val="0"/>
            </a:spcBef>
            <a:spcAft>
              <a:spcPct val="20000"/>
            </a:spcAft>
            <a:buChar char="•"/>
          </a:pPr>
          <a:r>
            <a:rPr lang="en-US" sz="2000" kern="1200" dirty="0"/>
            <a:t>Highest promise for the proposed research application.</a:t>
          </a:r>
        </a:p>
      </dsp:txBody>
      <dsp:txXfrm>
        <a:off x="0" y="4035058"/>
        <a:ext cx="11029616" cy="6862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0B1F0-B36B-4911-B16B-39E7C173ADC2}">
      <dsp:nvSpPr>
        <dsp:cNvPr id="0" name=""/>
        <dsp:cNvSpPr/>
      </dsp:nvSpPr>
      <dsp:spPr>
        <a:xfrm>
          <a:off x="113038" y="11"/>
          <a:ext cx="5503997" cy="235747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b="1" kern="1200" dirty="0"/>
            <a:t>To Model Evaluation</a:t>
          </a:r>
          <a:endParaRPr lang="en-US" sz="2400" kern="1200" dirty="0"/>
        </a:p>
        <a:p>
          <a:pPr marL="228600" lvl="1" indent="-228600" algn="l" defTabSz="1066800">
            <a:lnSpc>
              <a:spcPct val="100000"/>
            </a:lnSpc>
            <a:spcBef>
              <a:spcPct val="0"/>
            </a:spcBef>
            <a:spcAft>
              <a:spcPct val="15000"/>
            </a:spcAft>
            <a:buChar char="•"/>
          </a:pPr>
          <a:r>
            <a:rPr lang="en-US" sz="2400" kern="1200" dirty="0"/>
            <a:t>Evaluate model performance and generalization capability using the testing data</a:t>
          </a:r>
        </a:p>
        <a:p>
          <a:pPr marL="228600" lvl="1" indent="-228600" algn="l" defTabSz="1066800">
            <a:lnSpc>
              <a:spcPct val="100000"/>
            </a:lnSpc>
            <a:spcBef>
              <a:spcPct val="0"/>
            </a:spcBef>
            <a:spcAft>
              <a:spcPct val="15000"/>
            </a:spcAft>
            <a:buChar char="•"/>
          </a:pPr>
          <a:r>
            <a:rPr lang="en-US" sz="2400" kern="1200" dirty="0"/>
            <a:t>Answer the research question based on evaluation results</a:t>
          </a:r>
        </a:p>
      </dsp:txBody>
      <dsp:txXfrm>
        <a:off x="113038" y="11"/>
        <a:ext cx="5503997" cy="23574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C8DEB-F71B-495F-8E36-BCA6C951569F}">
      <dsp:nvSpPr>
        <dsp:cNvPr id="0" name=""/>
        <dsp:cNvSpPr/>
      </dsp:nvSpPr>
      <dsp:spPr>
        <a:xfrm rot="5400000">
          <a:off x="1305681" y="1335159"/>
          <a:ext cx="1291049" cy="214827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01740F6-63D9-44F5-A462-A219C5262E4C}">
      <dsp:nvSpPr>
        <dsp:cNvPr id="0" name=""/>
        <dsp:cNvSpPr/>
      </dsp:nvSpPr>
      <dsp:spPr>
        <a:xfrm>
          <a:off x="1090172" y="1977031"/>
          <a:ext cx="1939477" cy="170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SzPts val="1000"/>
            <a:buFont typeface="Symbol" panose="05050102010706020507" pitchFamily="18" charset="2"/>
            <a:buNone/>
          </a:pPr>
          <a:r>
            <a:rPr lang="en-US" sz="2000" b="1" kern="1200" dirty="0">
              <a:effectLst/>
              <a:latin typeface="Calibri" panose="020F0502020204030204" pitchFamily="34" charset="0"/>
              <a:ea typeface="Calibri" panose="020F0502020204030204" pitchFamily="34" charset="0"/>
              <a:cs typeface="Times New Roman" panose="02020603050405020304" pitchFamily="18" charset="0"/>
            </a:rPr>
            <a:t>5 weeks</a:t>
          </a:r>
          <a:r>
            <a:rPr lang="en-US" sz="2000" kern="1200" dirty="0">
              <a:effectLst/>
              <a:latin typeface="Calibri" panose="020F0502020204030204" pitchFamily="34" charset="0"/>
              <a:ea typeface="Calibri" panose="020F0502020204030204" pitchFamily="34" charset="0"/>
              <a:cs typeface="Times New Roman" panose="02020603050405020304" pitchFamily="18" charset="0"/>
            </a:rPr>
            <a:t>: Literature Review.</a:t>
          </a:r>
          <a:endParaRPr lang="en-US" sz="2000" kern="1200" dirty="0"/>
        </a:p>
      </dsp:txBody>
      <dsp:txXfrm>
        <a:off x="1090172" y="1977031"/>
        <a:ext cx="1939477" cy="1700065"/>
      </dsp:txXfrm>
    </dsp:sp>
    <dsp:sp modelId="{2EE90ACF-A1B7-4C07-8413-D74FB069C5B4}">
      <dsp:nvSpPr>
        <dsp:cNvPr id="0" name=""/>
        <dsp:cNvSpPr/>
      </dsp:nvSpPr>
      <dsp:spPr>
        <a:xfrm>
          <a:off x="2663711" y="1177000"/>
          <a:ext cx="365939" cy="3659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2A74169-961D-4F04-B9BE-52967E6EABBD}">
      <dsp:nvSpPr>
        <dsp:cNvPr id="0" name=""/>
        <dsp:cNvSpPr/>
      </dsp:nvSpPr>
      <dsp:spPr>
        <a:xfrm rot="5400000">
          <a:off x="3679980" y="747636"/>
          <a:ext cx="1291049" cy="214827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CA1987F-D666-49C1-8785-23CEA02919BD}">
      <dsp:nvSpPr>
        <dsp:cNvPr id="0" name=""/>
        <dsp:cNvSpPr/>
      </dsp:nvSpPr>
      <dsp:spPr>
        <a:xfrm>
          <a:off x="3464472" y="1389509"/>
          <a:ext cx="1939477" cy="170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effectLst/>
              <a:latin typeface="Calibri" panose="020F0502020204030204" pitchFamily="34" charset="0"/>
              <a:ea typeface="Calibri" panose="020F0502020204030204" pitchFamily="34" charset="0"/>
              <a:cs typeface="Times New Roman" panose="02020603050405020304" pitchFamily="18" charset="0"/>
            </a:rPr>
            <a:t>5 weeks</a:t>
          </a:r>
          <a:r>
            <a:rPr lang="en-US" sz="2000" kern="1200" dirty="0">
              <a:effectLst/>
              <a:latin typeface="Calibri" panose="020F0502020204030204" pitchFamily="34" charset="0"/>
              <a:ea typeface="Calibri" panose="020F0502020204030204" pitchFamily="34" charset="0"/>
              <a:cs typeface="Times New Roman" panose="02020603050405020304" pitchFamily="18" charset="0"/>
            </a:rPr>
            <a:t>: Data Collection and Processing.</a:t>
          </a:r>
        </a:p>
      </dsp:txBody>
      <dsp:txXfrm>
        <a:off x="3464472" y="1389509"/>
        <a:ext cx="1939477" cy="1700065"/>
      </dsp:txXfrm>
    </dsp:sp>
    <dsp:sp modelId="{C69F564A-7909-49DE-A98F-685CF7006E52}">
      <dsp:nvSpPr>
        <dsp:cNvPr id="0" name=""/>
        <dsp:cNvSpPr/>
      </dsp:nvSpPr>
      <dsp:spPr>
        <a:xfrm>
          <a:off x="5038010" y="589478"/>
          <a:ext cx="365939" cy="3659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11B9DB1-7D8B-47B3-8213-DA9E176E8D03}">
      <dsp:nvSpPr>
        <dsp:cNvPr id="0" name=""/>
        <dsp:cNvSpPr/>
      </dsp:nvSpPr>
      <dsp:spPr>
        <a:xfrm rot="5400000">
          <a:off x="6054279" y="160114"/>
          <a:ext cx="1291049" cy="214827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EA0FCE6-9A1C-49AC-8563-ED74F5D82934}">
      <dsp:nvSpPr>
        <dsp:cNvPr id="0" name=""/>
        <dsp:cNvSpPr/>
      </dsp:nvSpPr>
      <dsp:spPr>
        <a:xfrm>
          <a:off x="5838771" y="801986"/>
          <a:ext cx="1939477" cy="170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effectLst/>
              <a:latin typeface="Calibri" panose="020F0502020204030204" pitchFamily="34" charset="0"/>
              <a:ea typeface="Calibri" panose="020F0502020204030204" pitchFamily="34" charset="0"/>
              <a:cs typeface="Times New Roman" panose="02020603050405020304" pitchFamily="18" charset="0"/>
            </a:rPr>
            <a:t>1 month</a:t>
          </a:r>
          <a:r>
            <a:rPr lang="en-US" sz="2000" kern="1200" dirty="0">
              <a:effectLst/>
              <a:latin typeface="Calibri" panose="020F0502020204030204" pitchFamily="34" charset="0"/>
              <a:ea typeface="Calibri" panose="020F0502020204030204" pitchFamily="34" charset="0"/>
              <a:cs typeface="Times New Roman" panose="02020603050405020304" pitchFamily="18" charset="0"/>
            </a:rPr>
            <a:t>: Model Design and Implementation.</a:t>
          </a:r>
        </a:p>
      </dsp:txBody>
      <dsp:txXfrm>
        <a:off x="5838771" y="801986"/>
        <a:ext cx="1939477" cy="1700065"/>
      </dsp:txXfrm>
    </dsp:sp>
    <dsp:sp modelId="{0F92F3CC-2B6F-4FA0-B7E9-D82AE6B9CBED}">
      <dsp:nvSpPr>
        <dsp:cNvPr id="0" name=""/>
        <dsp:cNvSpPr/>
      </dsp:nvSpPr>
      <dsp:spPr>
        <a:xfrm>
          <a:off x="7412309" y="1955"/>
          <a:ext cx="365939" cy="36593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C5CCADE-5006-4B42-BD7F-4790C4F12A7C}">
      <dsp:nvSpPr>
        <dsp:cNvPr id="0" name=""/>
        <dsp:cNvSpPr/>
      </dsp:nvSpPr>
      <dsp:spPr>
        <a:xfrm rot="5400000">
          <a:off x="8428578" y="-427408"/>
          <a:ext cx="1291049" cy="2148277"/>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252FF4C-5D88-4509-BB65-20A79E9CD760}">
      <dsp:nvSpPr>
        <dsp:cNvPr id="0" name=""/>
        <dsp:cNvSpPr/>
      </dsp:nvSpPr>
      <dsp:spPr>
        <a:xfrm>
          <a:off x="8213070" y="214463"/>
          <a:ext cx="1939477" cy="1700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effectLst/>
              <a:latin typeface="Calibri" panose="020F0502020204030204" pitchFamily="34" charset="0"/>
              <a:ea typeface="Calibri" panose="020F0502020204030204" pitchFamily="34" charset="0"/>
              <a:cs typeface="Times New Roman" panose="02020603050405020304" pitchFamily="18" charset="0"/>
            </a:rPr>
            <a:t>1 week</a:t>
          </a:r>
          <a:r>
            <a:rPr lang="en-US" sz="2000" kern="1200" dirty="0">
              <a:effectLst/>
              <a:latin typeface="Calibri" panose="020F0502020204030204" pitchFamily="34" charset="0"/>
              <a:ea typeface="Calibri" panose="020F0502020204030204" pitchFamily="34" charset="0"/>
              <a:cs typeface="Times New Roman" panose="02020603050405020304" pitchFamily="18" charset="0"/>
            </a:rPr>
            <a:t>: Model Evaluation and Comparison.</a:t>
          </a:r>
        </a:p>
      </dsp:txBody>
      <dsp:txXfrm>
        <a:off x="8213070" y="214463"/>
        <a:ext cx="1939477" cy="170006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4B2084-90E7-5C4F-9D4B-F42B67113BC4}" type="datetimeFigureOut">
              <a:rPr lang="en-US" smtClean="0"/>
              <a:t>8/21/23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E2AFA-7B97-D04E-AEC8-3C48162A2A4F}" type="slidenum">
              <a:rPr lang="en-US" smtClean="0"/>
              <a:t>‹#›</a:t>
            </a:fld>
            <a:endParaRPr lang="en-US" dirty="0"/>
          </a:p>
        </p:txBody>
      </p:sp>
    </p:spTree>
    <p:extLst>
      <p:ext uri="{BB962C8B-B14F-4D97-AF65-F5344CB8AC3E}">
        <p14:creationId xmlns:p14="http://schemas.microsoft.com/office/powerpoint/2010/main" val="348235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solidFill>
                  <a:schemeClr val="tx1"/>
                </a:solidFill>
              </a:rPr>
              <a:t>Good day. Thank you very much for attending my presentation. </a:t>
            </a:r>
          </a:p>
          <a:p>
            <a:r>
              <a:rPr lang="en-US" sz="1000" dirty="0">
                <a:solidFill>
                  <a:schemeClr val="tx1"/>
                </a:solidFill>
              </a:rPr>
              <a:t>My name is </a:t>
            </a:r>
            <a:r>
              <a:rPr lang="en-US" sz="1000" dirty="0" err="1">
                <a:solidFill>
                  <a:schemeClr val="tx1"/>
                </a:solidFill>
              </a:rPr>
              <a:t>Nomusa</a:t>
            </a:r>
            <a:r>
              <a:rPr lang="en-US" sz="1000" dirty="0">
                <a:solidFill>
                  <a:schemeClr val="tx1"/>
                </a:solidFill>
              </a:rPr>
              <a:t> Majola and I’ll be presenting my research proposal titled "Real-Time Customer Experience Tracking in Front-Shops using Deep Sentiment Analysis" aiming to harness advanced sentiment analysis models to provide real-time insights into consumer sentiments within retail front-shop settings.</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pPr>
            <a:r>
              <a:rPr lang="en-ZA" sz="1800" dirty="0">
                <a:effectLst/>
                <a:latin typeface="Arial" panose="020B0604020202020204" pitchFamily="34" charset="0"/>
                <a:ea typeface="Times New Roman" panose="02020603050405020304" pitchFamily="18" charset="0"/>
              </a:rPr>
              <a:t>Liu et al. </a:t>
            </a:r>
            <a:r>
              <a:rPr lang="en-ZA" sz="1800" dirty="0">
                <a:solidFill>
                  <a:srgbClr val="000000"/>
                </a:solidFill>
                <a:effectLst/>
                <a:latin typeface="Arial" panose="020B0604020202020204" pitchFamily="34" charset="0"/>
                <a:ea typeface="Times New Roman" panose="02020603050405020304" pitchFamily="18" charset="0"/>
              </a:rPr>
              <a:t>(2023)</a:t>
            </a:r>
            <a:r>
              <a:rPr lang="en-ZA" sz="1800" dirty="0">
                <a:effectLst/>
                <a:latin typeface="Arial" panose="020B0604020202020204" pitchFamily="34" charset="0"/>
                <a:ea typeface="Times New Roman" panose="02020603050405020304" pitchFamily="18" charset="0"/>
              </a:rPr>
              <a:t> implemented a technique that uses time-frequency features which focus on alleviating sentiment class imbalances, by applying time-domain and frequency-domain features separately. These features were used to recognize sentiments. </a:t>
            </a:r>
          </a:p>
          <a:p>
            <a:pPr marL="0" marR="0" algn="just">
              <a:lnSpc>
                <a:spcPct val="200000"/>
              </a:lnSpc>
            </a:pPr>
            <a:endParaRPr lang="en-ZA" sz="1800" dirty="0">
              <a:effectLst/>
              <a:latin typeface="Arial" panose="020B0604020202020204" pitchFamily="34" charset="0"/>
              <a:ea typeface="Times New Roman" panose="02020603050405020304" pitchFamily="18" charset="0"/>
            </a:endParaRPr>
          </a:p>
          <a:p>
            <a:pPr marL="0" marR="0" algn="just">
              <a:lnSpc>
                <a:spcPct val="200000"/>
              </a:lnSpc>
            </a:pPr>
            <a:r>
              <a:rPr lang="en-ZA" sz="1800" dirty="0">
                <a:effectLst/>
                <a:latin typeface="Arial" panose="020B0604020202020204" pitchFamily="34" charset="0"/>
                <a:ea typeface="Times New Roman" panose="02020603050405020304" pitchFamily="18" charset="0"/>
              </a:rPr>
              <a:t>It is unclear how the method performs on a larger different dataset than the training set, and the complexity of the approach is also an issue, especially with regards to model interpretation.</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45715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pPr>
            <a:r>
              <a:rPr lang="en-ZA" sz="1800" dirty="0">
                <a:effectLst/>
                <a:latin typeface="Arial" panose="020B0604020202020204" pitchFamily="34" charset="0"/>
                <a:ea typeface="Times New Roman" panose="02020603050405020304" pitchFamily="18" charset="0"/>
              </a:rPr>
              <a:t>Mustaqeem et al. </a:t>
            </a:r>
            <a:r>
              <a:rPr lang="en-ZA" sz="1800" dirty="0">
                <a:solidFill>
                  <a:srgbClr val="000000"/>
                </a:solidFill>
                <a:effectLst/>
                <a:latin typeface="Arial" panose="020B0604020202020204" pitchFamily="34" charset="0"/>
                <a:ea typeface="Times New Roman" panose="02020603050405020304" pitchFamily="18" charset="0"/>
              </a:rPr>
              <a:t>(2023) </a:t>
            </a:r>
            <a:r>
              <a:rPr lang="en-ZA" sz="1800" dirty="0">
                <a:effectLst/>
                <a:latin typeface="Arial" panose="020B0604020202020204" pitchFamily="34" charset="0"/>
                <a:ea typeface="Times New Roman" panose="02020603050405020304" pitchFamily="18" charset="0"/>
              </a:rPr>
              <a:t>introduced an innovative model called the Deep Echo-State-Network (DeepESN) characterized by a CNN coupled with a multi-headed attention mechanism. The proposed DeepESN synergizes reservoir computing to reduce model complexity which reduces overfitting and improves interpretability. </a:t>
            </a:r>
          </a:p>
          <a:p>
            <a:pPr marL="0" marR="0" algn="just">
              <a:lnSpc>
                <a:spcPct val="200000"/>
              </a:lnSpc>
            </a:pPr>
            <a:endParaRPr lang="en-US" sz="1800" dirty="0">
              <a:effectLst/>
              <a:latin typeface="Times New Roman" panose="02020603050405020304" pitchFamily="18" charset="0"/>
              <a:ea typeface="Times New Roman" panose="02020603050405020304" pitchFamily="18" charset="0"/>
            </a:endParaRPr>
          </a:p>
          <a:p>
            <a:pPr marL="0" marR="0" algn="just">
              <a:lnSpc>
                <a:spcPct val="200000"/>
              </a:lnSpc>
            </a:pPr>
            <a:r>
              <a:rPr lang="en-ZA" sz="1800" dirty="0">
                <a:effectLst/>
                <a:latin typeface="Arial" panose="020B0604020202020204" pitchFamily="34" charset="0"/>
                <a:ea typeface="Times New Roman" panose="02020603050405020304" pitchFamily="18" charset="0"/>
              </a:rPr>
              <a:t>The model efficacy was demonstrated on two prominent benchmark datasets, resulting in improved accuracies </a:t>
            </a:r>
            <a:r>
              <a:rPr lang="en-ZA" sz="1800" b="1" dirty="0">
                <a:effectLst/>
                <a:latin typeface="Arial" panose="020B0604020202020204" pitchFamily="34" charset="0"/>
                <a:ea typeface="Times New Roman" panose="02020603050405020304" pitchFamily="18" charset="0"/>
              </a:rPr>
              <a:t>and</a:t>
            </a:r>
            <a:r>
              <a:rPr lang="en-ZA" sz="1800" dirty="0">
                <a:effectLst/>
                <a:latin typeface="Arial" panose="020B0604020202020204" pitchFamily="34" charset="0"/>
                <a:ea typeface="Times New Roman" panose="02020603050405020304" pitchFamily="18" charset="0"/>
              </a:rPr>
              <a:t> reduced computational time, while demonstrating clear subject-independence.</a:t>
            </a:r>
          </a:p>
          <a:p>
            <a:pPr marL="0" marR="0" algn="just">
              <a:lnSpc>
                <a:spcPct val="200000"/>
              </a:lnSpc>
            </a:pPr>
            <a:endParaRPr lang="en-US" sz="1800" dirty="0">
              <a:effectLst/>
              <a:latin typeface="Times New Roman" panose="02020603050405020304" pitchFamily="18" charset="0"/>
              <a:ea typeface="Times New Roman" panose="02020603050405020304" pitchFamily="18" charset="0"/>
            </a:endParaRPr>
          </a:p>
          <a:p>
            <a:pPr marL="0" marR="0" algn="just">
              <a:lnSpc>
                <a:spcPct val="200000"/>
              </a:lnSpc>
            </a:pPr>
            <a:r>
              <a:rPr lang="en-ZA" sz="1800" dirty="0">
                <a:effectLst/>
                <a:latin typeface="Arial" panose="020B0604020202020204" pitchFamily="34" charset="0"/>
                <a:ea typeface="Times New Roman" panose="02020603050405020304" pitchFamily="18" charset="0"/>
              </a:rPr>
              <a:t>Reduced computational time increases the viability of the approach in deployment. Still, the proposed model’s ability to deal with intricate speech variations like accents and noise is not clear, and the model’s viability is dependent on high quantity and quality data.</a:t>
            </a: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1239642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pPr>
            <a:r>
              <a:rPr lang="en-ZA" sz="1800" dirty="0">
                <a:effectLst/>
                <a:latin typeface="Arial" panose="020B0604020202020204" pitchFamily="34" charset="0"/>
                <a:ea typeface="Times New Roman" panose="02020603050405020304" pitchFamily="18" charset="0"/>
              </a:rPr>
              <a:t>To summarise, CNNs are a key technique for feature extraction, coupled with attention-based mechanisms to model temporal dependencies in data. A key downside to these-and in fact all deep learning-models is their complexity and obscurity, as well as dependence on large quantities of high quality data. </a:t>
            </a:r>
          </a:p>
          <a:p>
            <a:pPr marL="0" marR="0" algn="just">
              <a:lnSpc>
                <a:spcPct val="200000"/>
              </a:lnSpc>
            </a:pPr>
            <a:r>
              <a:rPr lang="en-ZA" sz="1800" dirty="0">
                <a:effectLst/>
                <a:latin typeface="Arial" panose="020B0604020202020204" pitchFamily="34" charset="0"/>
                <a:ea typeface="Times New Roman" panose="02020603050405020304" pitchFamily="18" charset="0"/>
              </a:rPr>
              <a:t>All in all, </a:t>
            </a:r>
            <a:r>
              <a:rPr lang="en-ZA" sz="1800" dirty="0" err="1">
                <a:effectLst/>
                <a:latin typeface="Arial" panose="020B0604020202020204" pitchFamily="34" charset="0"/>
                <a:ea typeface="Times New Roman" panose="02020603050405020304" pitchFamily="18" charset="0"/>
              </a:rPr>
              <a:t>Mustaqeem</a:t>
            </a:r>
            <a:r>
              <a:rPr lang="en-ZA" sz="1800" dirty="0">
                <a:effectLst/>
                <a:latin typeface="Arial" panose="020B0604020202020204" pitchFamily="34" charset="0"/>
                <a:ea typeface="Times New Roman" panose="02020603050405020304" pitchFamily="18" charset="0"/>
              </a:rPr>
              <a:t> et al.’s model </a:t>
            </a:r>
            <a:r>
              <a:rPr lang="en-ZA" sz="1800" dirty="0">
                <a:solidFill>
                  <a:srgbClr val="000000"/>
                </a:solidFill>
                <a:effectLst/>
                <a:latin typeface="Arial" panose="020B0604020202020204" pitchFamily="34" charset="0"/>
                <a:ea typeface="Times New Roman" panose="02020603050405020304" pitchFamily="18" charset="0"/>
              </a:rPr>
              <a:t>(</a:t>
            </a:r>
            <a:r>
              <a:rPr lang="en-ZA" sz="1800" dirty="0" err="1">
                <a:effectLst/>
                <a:latin typeface="Arial" panose="020B0604020202020204" pitchFamily="34" charset="0"/>
                <a:ea typeface="Times New Roman" panose="02020603050405020304" pitchFamily="18" charset="0"/>
              </a:rPr>
              <a:t>Mustaqeem</a:t>
            </a:r>
            <a:r>
              <a:rPr lang="en-ZA" sz="1800" dirty="0">
                <a:effectLst/>
                <a:latin typeface="Arial" panose="020B0604020202020204" pitchFamily="34" charset="0"/>
                <a:ea typeface="Times New Roman" panose="02020603050405020304" pitchFamily="18" charset="0"/>
              </a:rPr>
              <a:t> et al., </a:t>
            </a:r>
            <a:r>
              <a:rPr lang="en-ZA" sz="1800" dirty="0">
                <a:solidFill>
                  <a:srgbClr val="000000"/>
                </a:solidFill>
                <a:effectLst/>
                <a:latin typeface="Arial" panose="020B0604020202020204" pitchFamily="34" charset="0"/>
                <a:ea typeface="Times New Roman" panose="02020603050405020304" pitchFamily="18" charset="0"/>
              </a:rPr>
              <a:t>2023) shows the greatest promise in the proposed research.</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211152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dirty="0">
                <a:effectLst/>
                <a:latin typeface="Arial" panose="020B0604020202020204" pitchFamily="34" charset="0"/>
                <a:ea typeface="Times New Roman" panose="02020603050405020304" pitchFamily="18" charset="0"/>
              </a:rPr>
              <a:t>Based on the literature review, the research question posed is “How effective is the model proposed by Mustaqeem et al. </a:t>
            </a:r>
            <a:r>
              <a:rPr lang="en-ZA" sz="1200" dirty="0">
                <a:solidFill>
                  <a:srgbClr val="000000"/>
                </a:solidFill>
                <a:effectLst/>
                <a:latin typeface="Arial" panose="020B0604020202020204" pitchFamily="34" charset="0"/>
                <a:ea typeface="Times New Roman" panose="02020603050405020304" pitchFamily="18" charset="0"/>
              </a:rPr>
              <a:t>(2023) </a:t>
            </a:r>
            <a:r>
              <a:rPr lang="en-ZA" sz="1200" dirty="0">
                <a:effectLst/>
                <a:latin typeface="Arial" panose="020B0604020202020204" pitchFamily="34" charset="0"/>
                <a:ea typeface="Times New Roman" panose="02020603050405020304" pitchFamily="18" charset="0"/>
              </a:rPr>
              <a:t>in the context of front-shop consumer sentiment recognition?”</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99049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pPr>
            <a:r>
              <a:rPr lang="en-ZA" sz="1200" dirty="0">
                <a:effectLst/>
                <a:latin typeface="Arial" panose="020B0604020202020204" pitchFamily="34" charset="0"/>
                <a:ea typeface="Times New Roman" panose="02020603050405020304" pitchFamily="18" charset="0"/>
              </a:rPr>
              <a:t>The following systematic objectives will guide the process of answering the research question:</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200000"/>
              </a:lnSpc>
              <a:buFont typeface="+mj-lt"/>
              <a:buAutoNum type="arabicPeriod"/>
            </a:pPr>
            <a:r>
              <a:rPr lang="en-ZA" sz="1200" dirty="0">
                <a:effectLst/>
                <a:latin typeface="Arial" panose="020B0604020202020204" pitchFamily="34" charset="0"/>
                <a:ea typeface="Times New Roman" panose="02020603050405020304" pitchFamily="18" charset="0"/>
              </a:rPr>
              <a:t>Conduct an extensive further literature review to uncover other salient techniques </a:t>
            </a:r>
          </a:p>
          <a:p>
            <a:pPr marL="342900" marR="0" lvl="0" indent="-342900" algn="just">
              <a:lnSpc>
                <a:spcPct val="200000"/>
              </a:lnSpc>
              <a:buFont typeface="+mj-lt"/>
              <a:buAutoNum type="arabicPeriod"/>
            </a:pPr>
            <a:r>
              <a:rPr lang="en-ZA" sz="1200" dirty="0">
                <a:effectLst/>
                <a:latin typeface="Arial" panose="020B0604020202020204" pitchFamily="34" charset="0"/>
                <a:ea typeface="Times New Roman" panose="02020603050405020304" pitchFamily="18" charset="0"/>
              </a:rPr>
              <a:t>Data collection and processing in which microphones will be placed in a front-shop and customer-agent interactions will be recorded, standardised and processed to remove personally identifiable information.</a:t>
            </a:r>
            <a:r>
              <a:rPr lang="en-ZA" sz="1200" b="1" dirty="0">
                <a:effectLst/>
                <a:latin typeface="Arial"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200000"/>
              </a:lnSpc>
              <a:buFont typeface="+mj-lt"/>
              <a:buAutoNum type="arabicPeriod"/>
            </a:pPr>
            <a:r>
              <a:rPr lang="en-ZA" sz="1200" dirty="0">
                <a:effectLst/>
                <a:latin typeface="Arial" panose="020B0604020202020204" pitchFamily="34" charset="0"/>
                <a:ea typeface="Times New Roman" panose="02020603050405020304" pitchFamily="18" charset="0"/>
              </a:rPr>
              <a:t>Model design and implementation</a:t>
            </a:r>
          </a:p>
          <a:p>
            <a:pPr marL="342900" marR="0" lvl="0" indent="-342900" algn="just">
              <a:lnSpc>
                <a:spcPct val="200000"/>
              </a:lnSpc>
              <a:buFont typeface="+mj-lt"/>
              <a:buAutoNum type="arabicPeriod"/>
            </a:pPr>
            <a:r>
              <a:rPr lang="en-ZA" sz="1200" dirty="0">
                <a:effectLst/>
                <a:latin typeface="Arial" panose="020B0604020202020204" pitchFamily="34" charset="0"/>
                <a:ea typeface="Times New Roman" panose="02020603050405020304" pitchFamily="18" charset="0"/>
              </a:rPr>
              <a:t>Model training to produce a converged model</a:t>
            </a:r>
            <a:r>
              <a:rPr lang="en-ZA" sz="1200" b="1" dirty="0">
                <a:effectLst/>
                <a:latin typeface="Arial" panose="020B0604020202020204" pitchFamily="34" charset="0"/>
                <a:ea typeface="Times New Roman" panose="02020603050405020304" pitchFamily="18" charset="0"/>
              </a:rPr>
              <a:t> </a:t>
            </a:r>
            <a:endParaRPr lang="en-US" sz="1200" dirty="0">
              <a:effectLst/>
              <a:latin typeface="Times New Roman" panose="02020603050405020304" pitchFamily="18" charset="0"/>
              <a:ea typeface="Times New Roman" panose="02020603050405020304" pitchFamily="18" charset="0"/>
            </a:endParaRPr>
          </a:p>
          <a:p>
            <a:pPr marL="342900" marR="0" lvl="0" indent="-342900" algn="just" defTabSz="914400" rtl="0" eaLnBrk="1" latinLnBrk="0" hangingPunct="1">
              <a:lnSpc>
                <a:spcPct val="200000"/>
              </a:lnSpc>
              <a:buFont typeface="+mj-lt"/>
              <a:buAutoNum type="arabicPeriod"/>
            </a:pPr>
            <a:r>
              <a:rPr lang="en-ZA" sz="1200" kern="1200" dirty="0">
                <a:solidFill>
                  <a:schemeClr val="tx1"/>
                </a:solidFill>
                <a:effectLst/>
                <a:latin typeface="Arial" panose="020B0604020202020204" pitchFamily="34" charset="0"/>
                <a:ea typeface="Times New Roman" panose="02020603050405020304" pitchFamily="18" charset="0"/>
                <a:cs typeface="+mn-cs"/>
              </a:rPr>
              <a:t>Model evaluation to evaluate the performance and generalization capability of the trained model. </a:t>
            </a:r>
          </a:p>
          <a:p>
            <a:pPr marL="342900" marR="0" lvl="0" indent="-342900" algn="just" defTabSz="914400" rtl="0" eaLnBrk="1" latinLnBrk="0" hangingPunct="1">
              <a:lnSpc>
                <a:spcPct val="200000"/>
              </a:lnSpc>
              <a:buFont typeface="+mj-lt"/>
              <a:buAutoNum type="arabicPeriod"/>
            </a:pPr>
            <a:r>
              <a:rPr lang="en-ZA" sz="1200" kern="1200" dirty="0">
                <a:solidFill>
                  <a:schemeClr val="tx1"/>
                </a:solidFill>
                <a:effectLst/>
                <a:latin typeface="Arial" panose="020B0604020202020204" pitchFamily="34" charset="0"/>
                <a:ea typeface="Times New Roman" panose="02020603050405020304" pitchFamily="18" charset="0"/>
                <a:cs typeface="+mn-cs"/>
              </a:rPr>
              <a:t>And finally, formulation of an answer to the research question.</a:t>
            </a:r>
            <a:endParaRPr lang="en-US" sz="1200" kern="1200" dirty="0">
              <a:solidFill>
                <a:schemeClr val="tx1"/>
              </a:solidFill>
              <a:effectLst/>
              <a:latin typeface="Arial" panose="020B0604020202020204" pitchFamily="34" charset="0"/>
              <a:ea typeface="Times New Roman" panose="02020603050405020304" pitchFamily="18" charset="0"/>
              <a:cs typeface="+mn-cs"/>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14</a:t>
            </a:fld>
            <a:endParaRPr lang="en-US" dirty="0"/>
          </a:p>
        </p:txBody>
      </p:sp>
    </p:spTree>
    <p:extLst>
      <p:ext uri="{BB962C8B-B14F-4D97-AF65-F5344CB8AC3E}">
        <p14:creationId xmlns:p14="http://schemas.microsoft.com/office/powerpoint/2010/main" val="3282171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pPr>
            <a:r>
              <a:rPr lang="en-ZA" sz="1200" dirty="0">
                <a:effectLst/>
                <a:latin typeface="Arial" panose="020B0604020202020204" pitchFamily="34" charset="0"/>
                <a:ea typeface="Times New Roman" panose="02020603050405020304" pitchFamily="18" charset="0"/>
              </a:rPr>
              <a:t>We adopt the design science research approach </a:t>
            </a:r>
            <a:r>
              <a:rPr lang="en-ZA" sz="1200" dirty="0">
                <a:solidFill>
                  <a:srgbClr val="000000"/>
                </a:solidFill>
                <a:effectLst/>
                <a:latin typeface="Arial" panose="020B0604020202020204" pitchFamily="34" charset="0"/>
                <a:ea typeface="Times New Roman" panose="02020603050405020304" pitchFamily="18" charset="0"/>
              </a:rPr>
              <a:t>(Venable et al., 2017)</a:t>
            </a:r>
            <a:r>
              <a:rPr lang="en-ZA" sz="1200" dirty="0">
                <a:effectLst/>
                <a:latin typeface="Arial" panose="020B0604020202020204" pitchFamily="34" charset="0"/>
                <a:ea typeface="Times New Roman" panose="02020603050405020304" pitchFamily="18" charset="0"/>
              </a:rPr>
              <a:t> to develop and evaluate a deep neural network-based system for sentiment recognition in the front-shop consumer context. This approach has the following phases:</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200000"/>
              </a:lnSpc>
              <a:buFont typeface="+mj-lt"/>
              <a:buAutoNum type="arabicPeriod"/>
            </a:pPr>
            <a:r>
              <a:rPr lang="en-ZA" sz="1200" dirty="0">
                <a:effectLst/>
                <a:latin typeface="Arial" panose="020B0604020202020204" pitchFamily="34" charset="0"/>
                <a:ea typeface="Times New Roman" panose="02020603050405020304" pitchFamily="18" charset="0"/>
              </a:rPr>
              <a:t>Problem Understanding and Definition </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200000"/>
              </a:lnSpc>
              <a:buFont typeface="+mj-lt"/>
              <a:buAutoNum type="arabicPeriod"/>
            </a:pPr>
            <a:r>
              <a:rPr lang="en-ZA" sz="1200" dirty="0">
                <a:effectLst/>
                <a:latin typeface="Arial" panose="020B0604020202020204" pitchFamily="34" charset="0"/>
                <a:ea typeface="Times New Roman" panose="02020603050405020304" pitchFamily="18" charset="0"/>
              </a:rPr>
              <a:t>Design and Development</a:t>
            </a:r>
          </a:p>
          <a:p>
            <a:pPr marL="628650" marR="0" lvl="1" indent="-171450" algn="just">
              <a:lnSpc>
                <a:spcPct val="200000"/>
              </a:lnSpc>
              <a:buFont typeface="Arial" panose="020B0604020202020204" pitchFamily="34" charset="0"/>
              <a:buChar char="•"/>
            </a:pPr>
            <a:r>
              <a:rPr lang="en-ZA" sz="1200" b="0" dirty="0">
                <a:effectLst/>
                <a:latin typeface="Arial" panose="020B0604020202020204" pitchFamily="34" charset="0"/>
                <a:ea typeface="Times New Roman" panose="02020603050405020304" pitchFamily="18" charset="0"/>
              </a:rPr>
              <a:t>Data Collection and Pre-processing</a:t>
            </a:r>
            <a:endParaRPr lang="en-US" sz="1200" b="0" dirty="0">
              <a:effectLst/>
              <a:latin typeface="Times New Roman" panose="02020603050405020304" pitchFamily="18" charset="0"/>
              <a:ea typeface="Times New Roman" panose="02020603050405020304" pitchFamily="18" charset="0"/>
            </a:endParaRPr>
          </a:p>
          <a:p>
            <a:pPr marL="628650" marR="0" lvl="1" indent="-171450" algn="just">
              <a:lnSpc>
                <a:spcPct val="200000"/>
              </a:lnSpc>
              <a:buSzPts val="1000"/>
              <a:buFont typeface="Arial" panose="020B0604020202020204" pitchFamily="34" charset="0"/>
              <a:buChar char="•"/>
              <a:tabLst>
                <a:tab pos="685800" algn="l"/>
              </a:tabLst>
            </a:pPr>
            <a:r>
              <a:rPr lang="en-ZA" sz="1200" b="0" dirty="0">
                <a:effectLst/>
                <a:latin typeface="Arial" panose="020B0604020202020204" pitchFamily="34" charset="0"/>
                <a:ea typeface="Times New Roman" panose="02020603050405020304" pitchFamily="18" charset="0"/>
              </a:rPr>
              <a:t>Deep Neural Network Architecture</a:t>
            </a:r>
          </a:p>
          <a:p>
            <a:pPr marL="628650" marR="0" lvl="1" indent="-171450" algn="just">
              <a:lnSpc>
                <a:spcPct val="200000"/>
              </a:lnSpc>
              <a:buSzPts val="1000"/>
              <a:buFont typeface="Arial" panose="020B0604020202020204" pitchFamily="34" charset="0"/>
              <a:buChar char="•"/>
              <a:tabLst>
                <a:tab pos="685800" algn="l"/>
              </a:tabLst>
            </a:pPr>
            <a:r>
              <a:rPr lang="en-ZA" sz="1200" b="0" dirty="0">
                <a:effectLst/>
                <a:latin typeface="Arial" panose="020B0604020202020204" pitchFamily="34" charset="0"/>
                <a:ea typeface="Times New Roman" panose="02020603050405020304" pitchFamily="18" charset="0"/>
              </a:rPr>
              <a:t>Training and Validation</a:t>
            </a:r>
          </a:p>
          <a:p>
            <a:pPr marL="342900" marR="0" lvl="0" indent="-342900" algn="just">
              <a:lnSpc>
                <a:spcPct val="200000"/>
              </a:lnSpc>
              <a:buFont typeface="+mj-lt"/>
              <a:buAutoNum type="arabicPeriod"/>
            </a:pPr>
            <a:r>
              <a:rPr lang="en-ZA" sz="1200" dirty="0">
                <a:effectLst/>
                <a:latin typeface="Arial" panose="020B0604020202020204" pitchFamily="34" charset="0"/>
                <a:ea typeface="Times New Roman" panose="02020603050405020304" pitchFamily="18" charset="0"/>
              </a:rPr>
              <a:t>Evaluation  </a:t>
            </a:r>
            <a:endParaRPr lang="en-US" sz="1200" dirty="0">
              <a:effectLst/>
              <a:latin typeface="Times New Roman" panose="02020603050405020304" pitchFamily="18" charset="0"/>
              <a:ea typeface="Times New Roman" panose="02020603050405020304" pitchFamily="18" charset="0"/>
            </a:endParaRPr>
          </a:p>
          <a:p>
            <a:pPr marL="342900" marR="0" lvl="0" indent="-342900" algn="just">
              <a:lnSpc>
                <a:spcPct val="200000"/>
              </a:lnSpc>
              <a:buFont typeface="+mj-lt"/>
              <a:buAutoNum type="arabicPeriod"/>
            </a:pPr>
            <a:r>
              <a:rPr lang="en-ZA" sz="1200" dirty="0">
                <a:effectLst/>
                <a:latin typeface="Arial" panose="020B0604020202020204" pitchFamily="34" charset="0"/>
                <a:ea typeface="Times New Roman" panose="02020603050405020304" pitchFamily="18" charset="0"/>
              </a:rPr>
              <a:t>Conclusion</a:t>
            </a:r>
            <a:endParaRPr lang="en-US" dirty="0"/>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2884760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dirty="0">
                <a:effectLst/>
                <a:latin typeface="Arial" panose="020B0604020202020204" pitchFamily="34" charset="0"/>
                <a:ea typeface="Times New Roman" panose="02020603050405020304" pitchFamily="18" charset="0"/>
              </a:rPr>
              <a:t>The first is: Problem Understanding and Definition: </a:t>
            </a:r>
          </a:p>
          <a:p>
            <a:r>
              <a:rPr lang="en-ZA" sz="1200" dirty="0">
                <a:effectLst/>
                <a:latin typeface="Arial" panose="020B0604020202020204" pitchFamily="34" charset="0"/>
                <a:ea typeface="Times New Roman" panose="02020603050405020304" pitchFamily="18" charset="0"/>
              </a:rPr>
              <a:t>The problem space of front-shop consumer sentiment recognition is analysed with a consideration of the potential challenges and a review of the existing literature on sentiment analysis, deep learning techniques, and relevant studies in retail and consumer behaviour to define the scope and requirements of our system.</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969549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200000"/>
              </a:lnSpc>
              <a:buFont typeface="+mj-lt"/>
              <a:buAutoNum type="arabicPeriod"/>
            </a:pPr>
            <a:r>
              <a:rPr lang="en-ZA" sz="1200" dirty="0">
                <a:effectLst/>
                <a:latin typeface="Arial" panose="020B0604020202020204" pitchFamily="34" charset="0"/>
                <a:ea typeface="Times New Roman" panose="02020603050405020304" pitchFamily="18" charset="0"/>
              </a:rPr>
              <a:t>The second phase is Design and Development which is broken down as follows:</a:t>
            </a:r>
            <a:endParaRPr lang="en-US" sz="1200" dirty="0">
              <a:effectLst/>
              <a:latin typeface="Times New Roman" panose="02020603050405020304" pitchFamily="18" charset="0"/>
              <a:ea typeface="Times New Roman" panose="02020603050405020304" pitchFamily="18" charset="0"/>
            </a:endParaRPr>
          </a:p>
          <a:p>
            <a:pPr marL="0" marR="0" lvl="0" indent="0" algn="just">
              <a:lnSpc>
                <a:spcPct val="200000"/>
              </a:lnSpc>
              <a:buSzPts val="1000"/>
              <a:buFont typeface="Symbol" panose="05050102010706020507" pitchFamily="18" charset="2"/>
              <a:buNone/>
              <a:tabLst>
                <a:tab pos="685800" algn="l"/>
              </a:tabLst>
            </a:pPr>
            <a:r>
              <a:rPr lang="en-ZA" sz="1200" b="1" dirty="0">
                <a:effectLst/>
                <a:latin typeface="Arial" panose="020B0604020202020204" pitchFamily="34" charset="0"/>
                <a:ea typeface="Times New Roman" panose="02020603050405020304" pitchFamily="18" charset="0"/>
              </a:rPr>
              <a:t>a) Data Collection and Pre-processing:</a:t>
            </a:r>
            <a:r>
              <a:rPr lang="en-ZA" sz="1200" dirty="0">
                <a:effectLst/>
                <a:latin typeface="Arial" panose="020B0604020202020204" pitchFamily="34" charset="0"/>
                <a:ea typeface="Times New Roman" panose="02020603050405020304" pitchFamily="18" charset="0"/>
              </a:rPr>
              <a:t> A diverse dataset of customer-agent interactions will be collected, along with  customer self-declared experience sentiment of the interaction.  A challenge with the collection of such datasets is their naturalness due to the informed consent data collection process. In this regard, negative encounters will be scripted to balance out the data set. A second challenge in this task is to pre-process and clean that data.</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17</a:t>
            </a:fld>
            <a:endParaRPr lang="en-US" dirty="0"/>
          </a:p>
        </p:txBody>
      </p:sp>
    </p:spTree>
    <p:extLst>
      <p:ext uri="{BB962C8B-B14F-4D97-AF65-F5344CB8AC3E}">
        <p14:creationId xmlns:p14="http://schemas.microsoft.com/office/powerpoint/2010/main" val="3710349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a:effectLst/>
                <a:latin typeface="Arial" panose="020B0604020202020204" pitchFamily="34" charset="0"/>
                <a:ea typeface="Times New Roman" panose="02020603050405020304" pitchFamily="18" charset="0"/>
              </a:rPr>
              <a:t>b) Deep Neural Network Architecture:</a:t>
            </a:r>
            <a:r>
              <a:rPr lang="en-ZA" sz="1200" dirty="0">
                <a:effectLst/>
                <a:latin typeface="Arial" panose="020B0604020202020204" pitchFamily="34" charset="0"/>
                <a:ea typeface="Times New Roman" panose="02020603050405020304" pitchFamily="18" charset="0"/>
              </a:rPr>
              <a:t> The three deep neural networks will be designed and constructed as specified in the relevant papers. The challenge that is expected here is a lack of existing code and incomplete information provided on the implementations which is common with models described in research papers.</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3374927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a:effectLst/>
                <a:latin typeface="Arial" panose="020B0604020202020204" pitchFamily="34" charset="0"/>
                <a:ea typeface="Times New Roman" panose="02020603050405020304" pitchFamily="18" charset="0"/>
              </a:rPr>
              <a:t>c) Training and Validation:</a:t>
            </a:r>
            <a:r>
              <a:rPr lang="en-ZA" sz="1200" dirty="0">
                <a:effectLst/>
                <a:latin typeface="Arial" panose="020B0604020202020204" pitchFamily="34" charset="0"/>
                <a:ea typeface="Times New Roman" panose="02020603050405020304" pitchFamily="18" charset="0"/>
              </a:rPr>
              <a:t> The dataset will be split into training, validation, and test sets. The model will be trained and tuned on the training set, with the validation set used for training validation. The testing set is used in the next phase i.e. Evaluation. The main challenge here is to ensure that sufficient data samples are used in training or validation without resulting in too small of a test set that would be too small to inspire confidence.</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dirty="0"/>
          </a:p>
        </p:txBody>
      </p:sp>
    </p:spTree>
    <p:extLst>
      <p:ext uri="{BB962C8B-B14F-4D97-AF65-F5344CB8AC3E}">
        <p14:creationId xmlns:p14="http://schemas.microsoft.com/office/powerpoint/2010/main" val="356303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this presentation, I will outline the significance, research problem, research question, objectives, key literature, methodology and design, ethical considerations, and the proposed timeline for this project.</a:t>
            </a: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phase is</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a:effectLst/>
                <a:latin typeface="Arial" panose="020B0604020202020204" pitchFamily="34" charset="0"/>
                <a:ea typeface="Times New Roman" panose="02020603050405020304" pitchFamily="18" charset="0"/>
              </a:rPr>
              <a:t>Evaluation</a:t>
            </a:r>
            <a:r>
              <a:rPr lang="en-ZA" sz="1200" dirty="0">
                <a:effectLst/>
                <a:latin typeface="Arial" panose="020B0604020202020204" pitchFamily="34" charset="0"/>
                <a:ea typeface="Times New Roman" panose="02020603050405020304" pitchFamily="18" charset="0"/>
              </a:rPr>
              <a:t>: To evaluate the viability of the proposed model, metrics such as accuracy, precision, recall and F1-score will be used. These are standard metrics that assess the system’s classification performance against the ground truth collected from consumers.</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dirty="0"/>
          </a:p>
        </p:txBody>
      </p:sp>
    </p:spTree>
    <p:extLst>
      <p:ext uri="{BB962C8B-B14F-4D97-AF65-F5344CB8AC3E}">
        <p14:creationId xmlns:p14="http://schemas.microsoft.com/office/powerpoint/2010/main" val="1823659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dirty="0">
                <a:effectLst/>
                <a:latin typeface="Arial" panose="020B0604020202020204" pitchFamily="34" charset="0"/>
                <a:ea typeface="Times New Roman" panose="02020603050405020304" pitchFamily="18" charset="0"/>
              </a:rPr>
              <a:t>Conclusion: In this phase, the result of the evaluation phase will be used to draw conclusions towards answering the overall research question and providing insights into the implication and application of the research findings</a:t>
            </a: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2981011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gn="just">
              <a:lnSpc>
                <a:spcPct val="200000"/>
              </a:lnSpc>
            </a:pPr>
            <a:endParaRPr lang="en-ZA" sz="1200" dirty="0">
              <a:effectLst/>
              <a:latin typeface="Arial" panose="020B0604020202020204" pitchFamily="34" charset="0"/>
              <a:ea typeface="Times New Roman" panose="02020603050405020304" pitchFamily="18" charset="0"/>
            </a:endParaRPr>
          </a:p>
          <a:p>
            <a:pPr marL="228600" marR="0" algn="just">
              <a:lnSpc>
                <a:spcPct val="200000"/>
              </a:lnSpc>
            </a:pPr>
            <a:r>
              <a:rPr lang="en-ZA" sz="1200" dirty="0">
                <a:effectLst/>
                <a:latin typeface="Arial" panose="020B0604020202020204" pitchFamily="34" charset="0"/>
                <a:ea typeface="Times New Roman" panose="02020603050405020304" pitchFamily="18" charset="0"/>
              </a:rPr>
              <a:t>The main challenge that arises as a result of the ethical considerations mentioned is that, as mentioned previously, participants informed of the data collection process will be likely to have more carefully controlled reactions, and more likely, it is expected that negative behaviours resulting in negative sentiment will be less likely under scrutiny. </a:t>
            </a:r>
          </a:p>
          <a:p>
            <a:pPr marL="228600" marR="0" algn="just">
              <a:lnSpc>
                <a:spcPct val="200000"/>
              </a:lnSpc>
            </a:pPr>
            <a:endParaRPr lang="en-ZA" sz="1200" dirty="0">
              <a:effectLst/>
              <a:latin typeface="Arial" panose="020B0604020202020204" pitchFamily="34" charset="0"/>
              <a:ea typeface="Times New Roman" panose="02020603050405020304" pitchFamily="18" charset="0"/>
            </a:endParaRPr>
          </a:p>
          <a:p>
            <a:pPr marL="228600" marR="0" algn="just">
              <a:lnSpc>
                <a:spcPct val="200000"/>
              </a:lnSpc>
            </a:pPr>
            <a:endParaRPr lang="en-ZA" sz="1200" dirty="0">
              <a:effectLst/>
              <a:latin typeface="Arial" panose="020B0604020202020204" pitchFamily="34" charset="0"/>
              <a:ea typeface="Times New Roman" panose="02020603050405020304" pitchFamily="18" charset="0"/>
            </a:endParaRPr>
          </a:p>
          <a:p>
            <a:pPr marL="228600" marR="0" algn="just">
              <a:lnSpc>
                <a:spcPct val="200000"/>
              </a:lnSpc>
            </a:pPr>
            <a:r>
              <a:rPr lang="en-ZA" sz="1200" dirty="0">
                <a:effectLst/>
                <a:latin typeface="Arial" panose="020B0604020202020204" pitchFamily="34" charset="0"/>
                <a:ea typeface="Times New Roman" panose="02020603050405020304" pitchFamily="18" charset="0"/>
              </a:rPr>
              <a:t>To counter this, it may be necessary to script some negative encounters to balance out the data set, and it may be necessary to enlist the help of expert narrators in order to increase the naturalness of these recordings.</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A8E2AFA-7B97-D04E-AEC8-3C48162A2A4F}" type="slidenum">
              <a:rPr lang="en-US" smtClean="0"/>
              <a:t>22</a:t>
            </a:fld>
            <a:endParaRPr lang="en-US" dirty="0"/>
          </a:p>
        </p:txBody>
      </p:sp>
    </p:spTree>
    <p:extLst>
      <p:ext uri="{BB962C8B-B14F-4D97-AF65-F5344CB8AC3E}">
        <p14:creationId xmlns:p14="http://schemas.microsoft.com/office/powerpoint/2010/main" val="23045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200000"/>
              </a:lnSpc>
              <a:spcBef>
                <a:spcPts val="0"/>
              </a:spcBef>
              <a:spcAft>
                <a:spcPts val="800"/>
              </a:spcAft>
              <a:buClrTx/>
              <a:buSzPts val="1000"/>
              <a:buFont typeface="Symbol" panose="05050102010706020507" pitchFamily="18" charset="2"/>
              <a:buNone/>
              <a:tabLst>
                <a:tab pos="457200" algn="l"/>
              </a:tabLst>
              <a:defRPr/>
            </a:pPr>
            <a:r>
              <a:rPr lang="en-ZA" sz="1200" dirty="0">
                <a:effectLst/>
                <a:latin typeface="Arial" panose="020B0604020202020204" pitchFamily="34" charset="0"/>
                <a:ea typeface="Times New Roman" panose="02020603050405020304" pitchFamily="18" charset="0"/>
              </a:rPr>
              <a:t>The research timeline follows the research objectives I spoke about earlier. The first phase spanning five weeks is an extensive literature review. This is followed by data collection which is expected to take a further five weeks. Following this is a one-month phase in which the models will be constructed and trained. Once training is complete, the test set will be used to evaluate and compare the models which is expected to take one week.</a:t>
            </a:r>
            <a:endParaRPr lang="en-US" sz="1200" dirty="0">
              <a:effectLst/>
              <a:latin typeface="Times New Roman" panose="02020603050405020304" pitchFamily="18" charset="0"/>
              <a:ea typeface="Times New Roman" panose="02020603050405020304" pitchFamily="18" charset="0"/>
            </a:endParaRPr>
          </a:p>
          <a:p>
            <a:pPr marL="0" marR="0" lvl="0" indent="0">
              <a:lnSpc>
                <a:spcPct val="200000"/>
              </a:lnSpc>
              <a:spcBef>
                <a:spcPts val="0"/>
              </a:spcBef>
              <a:spcAft>
                <a:spcPts val="800"/>
              </a:spcAft>
              <a:buSzPts val="1000"/>
              <a:buFont typeface="Symbol" panose="05050102010706020507" pitchFamily="18" charset="2"/>
              <a:buNone/>
              <a:tabLst>
                <a:tab pos="457200" algn="l"/>
              </a:tabLst>
            </a:pP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dirty="0"/>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1591942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In conclusion, t</a:t>
            </a:r>
            <a:r>
              <a:rPr lang="en-US" b="0" i="0" dirty="0">
                <a:solidFill>
                  <a:srgbClr val="D1D5DB"/>
                </a:solidFill>
                <a:effectLst/>
                <a:latin typeface="Söhne"/>
              </a:rPr>
              <a:t>his study aims to enhance the accuracy and efficiency of customer sentiment tracking by tapping into cutting-edge technology.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It will address the traditional method  limitations by employing advanced techniques that can offer more accurate and immediate insights. It will also focus on techniques that can capture the nuanced interactions between customers and agents. </a:t>
            </a:r>
            <a:endParaRPr lang="en-US" b="1" i="0" dirty="0">
              <a:solidFill>
                <a:srgbClr val="D1D5DB"/>
              </a:solidFill>
              <a:effectLst/>
              <a:latin typeface="Söhne"/>
            </a:endParaRPr>
          </a:p>
          <a:p>
            <a:pPr algn="l">
              <a:buFont typeface="Arial" panose="020B0604020202020204" pitchFamily="34" charset="0"/>
              <a:buNone/>
            </a:pPr>
            <a:r>
              <a:rPr lang="en-US" b="0" i="0" dirty="0">
                <a:solidFill>
                  <a:srgbClr val="D1D5DB"/>
                </a:solidFill>
                <a:effectLst/>
                <a:latin typeface="Söhne"/>
              </a:rPr>
              <a:t>Among various existing models, the research zeroes in on the innovative approach proposed by </a:t>
            </a:r>
            <a:r>
              <a:rPr lang="en-US" b="0" i="0" dirty="0" err="1">
                <a:solidFill>
                  <a:srgbClr val="D1D5DB"/>
                </a:solidFill>
                <a:effectLst/>
                <a:latin typeface="Söhne"/>
              </a:rPr>
              <a:t>Mustaqeem</a:t>
            </a:r>
            <a:r>
              <a:rPr lang="en-US" b="0" i="0" dirty="0">
                <a:solidFill>
                  <a:srgbClr val="D1D5DB"/>
                </a:solidFill>
                <a:effectLst/>
                <a:latin typeface="Söhne"/>
              </a:rPr>
              <a:t> et al. (2023). This model demonstrates substantial promise in speech-based sentiment recognition, making it a focal point of our investigation.</a:t>
            </a:r>
          </a:p>
          <a:p>
            <a:endParaRPr lang="en-US" dirty="0"/>
          </a:p>
        </p:txBody>
      </p:sp>
      <p:sp>
        <p:nvSpPr>
          <p:cNvPr id="4" name="Slide Number Placeholder 3"/>
          <p:cNvSpPr>
            <a:spLocks noGrp="1"/>
          </p:cNvSpPr>
          <p:nvPr>
            <p:ph type="sldNum" sz="quarter" idx="5"/>
          </p:nvPr>
        </p:nvSpPr>
        <p:spPr/>
        <p:txBody>
          <a:bodyPr/>
          <a:lstStyle/>
          <a:p>
            <a:fld id="{AA8E2AFA-7B97-D04E-AEC8-3C48162A2A4F}" type="slidenum">
              <a:rPr lang="en-US" smtClean="0"/>
              <a:t>24</a:t>
            </a:fld>
            <a:endParaRPr lang="en-US" dirty="0"/>
          </a:p>
        </p:txBody>
      </p:sp>
    </p:spTree>
    <p:extLst>
      <p:ext uri="{BB962C8B-B14F-4D97-AF65-F5344CB8AC3E}">
        <p14:creationId xmlns:p14="http://schemas.microsoft.com/office/powerpoint/2010/main" val="3114827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1" i="0" dirty="0">
              <a:solidFill>
                <a:srgbClr val="D1D5DB"/>
              </a:solidFill>
              <a:effectLst/>
              <a:latin typeface="Söhne"/>
            </a:endParaRPr>
          </a:p>
          <a:p>
            <a:pPr algn="l">
              <a:buFont typeface="Arial" panose="020B0604020202020204" pitchFamily="34" charset="0"/>
              <a:buNone/>
            </a:pPr>
            <a:r>
              <a:rPr lang="en-US" b="0" i="0" dirty="0">
                <a:solidFill>
                  <a:srgbClr val="D1D5DB"/>
                </a:solidFill>
                <a:effectLst/>
                <a:latin typeface="Söhne"/>
              </a:rPr>
              <a:t>Ethical implications of data collection will be considered , ensuring compliance with regulations. A comprehensive risk assessment is a vital part of the process, addressing potential challenges and ensuring the protection of participants' rights and privacy.</a:t>
            </a:r>
          </a:p>
          <a:p>
            <a:pPr algn="l">
              <a:buFont typeface="Arial" panose="020B0604020202020204" pitchFamily="34" charset="0"/>
              <a:buNone/>
            </a:pPr>
            <a:endParaRPr lang="en-US" b="1" i="0" dirty="0">
              <a:solidFill>
                <a:srgbClr val="D1D5DB"/>
              </a:solidFill>
              <a:effectLst/>
              <a:latin typeface="Söhne"/>
            </a:endParaRPr>
          </a:p>
          <a:p>
            <a:pPr algn="l">
              <a:buFont typeface="Arial" panose="020B0604020202020204" pitchFamily="34" charset="0"/>
              <a:buNone/>
            </a:pPr>
            <a:r>
              <a:rPr lang="en-US" b="0" i="0" dirty="0">
                <a:solidFill>
                  <a:srgbClr val="D1D5DB"/>
                </a:solidFill>
                <a:effectLst/>
                <a:latin typeface="Söhne"/>
              </a:rPr>
              <a:t>Through this research, we aspire to advance the field of customer experience management by employing advanced sentiment analysis models. The insights obtained from customer-agent interactions can aid businesses in making informed decisions, enhancing customer satisfaction, and maintaining a competitive edge in the modern business landscape.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A8E2AFA-7B97-D04E-AEC8-3C48162A2A4F}" type="slidenum">
              <a:rPr lang="en-US" smtClean="0"/>
              <a:t>25</a:t>
            </a:fld>
            <a:endParaRPr lang="en-US" dirty="0"/>
          </a:p>
        </p:txBody>
      </p:sp>
    </p:spTree>
    <p:extLst>
      <p:ext uri="{BB962C8B-B14F-4D97-AF65-F5344CB8AC3E}">
        <p14:creationId xmlns:p14="http://schemas.microsoft.com/office/powerpoint/2010/main" val="3114674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list of references of all academic sources that have been used so far in this study</a:t>
            </a:r>
          </a:p>
        </p:txBody>
      </p:sp>
      <p:sp>
        <p:nvSpPr>
          <p:cNvPr id="4" name="Slide Number Placeholder 3"/>
          <p:cNvSpPr>
            <a:spLocks noGrp="1"/>
          </p:cNvSpPr>
          <p:nvPr>
            <p:ph type="sldNum" sz="quarter" idx="5"/>
          </p:nvPr>
        </p:nvSpPr>
        <p:spPr/>
        <p:txBody>
          <a:bodyPr/>
          <a:lstStyle/>
          <a:p>
            <a:fld id="{C6B3AB32-59DF-41F1-9618-EDFBF5049629}" type="slidenum">
              <a:rPr lang="en-US" smtClean="0"/>
              <a:t>26</a:t>
            </a:fld>
            <a:endParaRPr lang="en-US" dirty="0"/>
          </a:p>
        </p:txBody>
      </p:sp>
    </p:spTree>
    <p:extLst>
      <p:ext uri="{BB962C8B-B14F-4D97-AF65-F5344CB8AC3E}">
        <p14:creationId xmlns:p14="http://schemas.microsoft.com/office/powerpoint/2010/main" val="524583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list of references of all academic sources that have been used so far in this study</a:t>
            </a:r>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3391491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Arial" panose="020B0604020202020204" pitchFamily="34" charset="0"/>
                <a:ea typeface="Times New Roman" panose="02020603050405020304" pitchFamily="18" charset="0"/>
              </a:rPr>
              <a:t>This concludes my proposal presentation. I thank you for listening and I would appreciate feedback and questions via email.</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pPr>
            <a:r>
              <a:rPr lang="en-ZA" sz="1200" dirty="0">
                <a:effectLst/>
                <a:latin typeface="Arial" panose="020B0604020202020204" pitchFamily="34" charset="0"/>
                <a:ea typeface="Times New Roman" panose="02020603050405020304" pitchFamily="18" charset="0"/>
              </a:rPr>
              <a:t>In the fast-paced realm of modern business, the customer experience, or CX for short, is central to the success and longevity of enterprises, as it fosters customer loyalty and propels revenue growth and market distinctiveness </a:t>
            </a:r>
            <a:r>
              <a:rPr lang="en-US" dirty="0"/>
              <a:t>(</a:t>
            </a:r>
            <a:r>
              <a:rPr lang="nl-NL" dirty="0"/>
              <a:t>Lemon and Verhoef, 2016; Verhoef, 2009)</a:t>
            </a:r>
            <a:r>
              <a:rPr lang="en-ZA" sz="1200" dirty="0">
                <a:solidFill>
                  <a:srgbClr val="000000"/>
                </a:solidFill>
                <a:effectLst/>
                <a:latin typeface="Arial" panose="020B0604020202020204" pitchFamily="34" charset="0"/>
                <a:ea typeface="Times New Roman" panose="02020603050405020304" pitchFamily="18" charset="0"/>
              </a:rPr>
              <a:t>.</a:t>
            </a:r>
            <a:r>
              <a:rPr lang="en-ZA" sz="1200" dirty="0">
                <a:effectLst/>
                <a:latin typeface="Arial" panose="020B0604020202020204" pitchFamily="34" charset="0"/>
                <a:ea typeface="Times New Roman" panose="02020603050405020304" pitchFamily="18" charset="0"/>
              </a:rPr>
              <a:t> </a:t>
            </a:r>
          </a:p>
          <a:p>
            <a:pPr marL="0" marR="0" algn="just">
              <a:lnSpc>
                <a:spcPct val="200000"/>
              </a:lnSpc>
            </a:pPr>
            <a:endParaRPr lang="en-US" sz="1200" b="1" i="1" dirty="0">
              <a:effectLst/>
              <a:latin typeface="Times New Roman" panose="02020603050405020304" pitchFamily="18" charset="0"/>
              <a:ea typeface="Times New Roman" panose="02020603050405020304" pitchFamily="18" charset="0"/>
            </a:endParaRPr>
          </a:p>
          <a:p>
            <a:pPr marL="0" marR="0" algn="just">
              <a:lnSpc>
                <a:spcPct val="200000"/>
              </a:lnSpc>
            </a:pPr>
            <a:r>
              <a:rPr lang="en-ZA" sz="1200" dirty="0">
                <a:effectLst/>
                <a:latin typeface="Arial" panose="020B0604020202020204" pitchFamily="34" charset="0"/>
                <a:ea typeface="Times New Roman" panose="02020603050405020304" pitchFamily="18" charset="0"/>
              </a:rPr>
              <a:t>Traditional CX approaches, like surveys and feedback forms, are marred by drawbacks like response bias, delayed feedback, and limited scalability </a:t>
            </a:r>
            <a:r>
              <a:rPr lang="en-US" dirty="0"/>
              <a:t>(Verhoef et al., 2015)</a:t>
            </a:r>
            <a:r>
              <a:rPr lang="en-ZA" sz="1200" dirty="0">
                <a:solidFill>
                  <a:srgbClr val="000000"/>
                </a:solidFill>
                <a:effectLst/>
                <a:latin typeface="Arial" panose="020B0604020202020204" pitchFamily="34" charset="0"/>
              </a:rPr>
              <a:t> and </a:t>
            </a:r>
            <a:r>
              <a:rPr lang="en-ZA" sz="1200" dirty="0">
                <a:effectLst/>
                <a:latin typeface="Arial" panose="020B0604020202020204" pitchFamily="34" charset="0"/>
                <a:ea typeface="Times New Roman" panose="02020603050405020304" pitchFamily="18" charset="0"/>
              </a:rPr>
              <a:t>are time consuming and expensive to implement. </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A8E2AFA-7B97-D04E-AEC8-3C48162A2A4F}" type="slidenum">
              <a:rPr lang="en-US" smtClean="0"/>
              <a:t>3</a:t>
            </a:fld>
            <a:endParaRPr lang="en-US" dirty="0"/>
          </a:p>
        </p:txBody>
      </p:sp>
    </p:spTree>
    <p:extLst>
      <p:ext uri="{BB962C8B-B14F-4D97-AF65-F5344CB8AC3E}">
        <p14:creationId xmlns:p14="http://schemas.microsoft.com/office/powerpoint/2010/main" val="2482257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dirty="0">
                <a:effectLst/>
                <a:latin typeface="Arial" panose="020B0604020202020204" pitchFamily="34" charset="0"/>
                <a:ea typeface="Times New Roman" panose="02020603050405020304" pitchFamily="18" charset="0"/>
              </a:rPr>
              <a:t>The rise of social media and online review platforms have accelerated the rate of change in consumer trends </a:t>
            </a:r>
            <a:r>
              <a:rPr lang="en-ZA" sz="1200" dirty="0">
                <a:solidFill>
                  <a:srgbClr val="000000"/>
                </a:solidFill>
                <a:effectLst/>
                <a:latin typeface="Arial" panose="020B0604020202020204" pitchFamily="34" charset="0"/>
                <a:ea typeface="Times New Roman" panose="02020603050405020304" pitchFamily="18" charset="0"/>
              </a:rPr>
              <a:t>(</a:t>
            </a:r>
            <a:r>
              <a:rPr lang="en-ZA" sz="1200" dirty="0" err="1">
                <a:solidFill>
                  <a:srgbClr val="000000"/>
                </a:solidFill>
                <a:effectLst/>
                <a:latin typeface="Arial" panose="020B0604020202020204" pitchFamily="34" charset="0"/>
                <a:ea typeface="Times New Roman" panose="02020603050405020304" pitchFamily="18" charset="0"/>
              </a:rPr>
              <a:t>Hajli</a:t>
            </a:r>
            <a:r>
              <a:rPr lang="en-ZA" sz="1200" dirty="0">
                <a:solidFill>
                  <a:srgbClr val="000000"/>
                </a:solidFill>
                <a:effectLst/>
                <a:latin typeface="Arial" panose="020B0604020202020204" pitchFamily="34" charset="0"/>
                <a:ea typeface="Times New Roman" panose="02020603050405020304" pitchFamily="18" charset="0"/>
              </a:rPr>
              <a:t> et al., 2017) and</a:t>
            </a:r>
            <a:r>
              <a:rPr lang="en-ZA" sz="1200" dirty="0">
                <a:effectLst/>
                <a:latin typeface="Arial" panose="020B0604020202020204" pitchFamily="34" charset="0"/>
                <a:ea typeface="Times New Roman" panose="02020603050405020304" pitchFamily="18" charset="0"/>
              </a:rPr>
              <a:t> introduced an avenue for customers to express their opinions. Thus creating a trove of textual data rich in Customer experience sentiment </a:t>
            </a:r>
            <a:r>
              <a:rPr lang="en-ZA" sz="1200" dirty="0">
                <a:solidFill>
                  <a:srgbClr val="000000"/>
                </a:solidFill>
                <a:effectLst/>
                <a:latin typeface="Arial" panose="020B0604020202020204" pitchFamily="34" charset="0"/>
                <a:ea typeface="Times New Roman" panose="02020603050405020304" pitchFamily="18" charset="0"/>
              </a:rPr>
              <a:t>(Ott et al., 2011)</a:t>
            </a:r>
            <a:r>
              <a:rPr lang="en-ZA" sz="1200" dirty="0">
                <a:effectLst/>
                <a:latin typeface="Arial" panose="020B0604020202020204" pitchFamily="34" charset="0"/>
                <a:ea typeface="Times New Roman" panose="02020603050405020304" pitchFamily="18" charset="0"/>
              </a:rPr>
              <a:t>. Sentiment analysis is a subfield of natural language processing (NLP)  that involves automatically extracting sentiment from text (Pang &amp; Lee, 2008). </a:t>
            </a:r>
          </a:p>
          <a:p>
            <a:endParaRPr lang="en-US" dirty="0"/>
          </a:p>
        </p:txBody>
      </p:sp>
      <p:sp>
        <p:nvSpPr>
          <p:cNvPr id="4" name="Slide Number Placeholder 3"/>
          <p:cNvSpPr>
            <a:spLocks noGrp="1"/>
          </p:cNvSpPr>
          <p:nvPr>
            <p:ph type="sldNum" sz="quarter" idx="5"/>
          </p:nvPr>
        </p:nvSpPr>
        <p:spPr/>
        <p:txBody>
          <a:bodyPr/>
          <a:lstStyle/>
          <a:p>
            <a:fld id="{AA8E2AFA-7B97-D04E-AEC8-3C48162A2A4F}" type="slidenum">
              <a:rPr lang="en-US" smtClean="0"/>
              <a:t>4</a:t>
            </a:fld>
            <a:endParaRPr lang="en-US" dirty="0"/>
          </a:p>
        </p:txBody>
      </p:sp>
    </p:spTree>
    <p:extLst>
      <p:ext uri="{BB962C8B-B14F-4D97-AF65-F5344CB8AC3E}">
        <p14:creationId xmlns:p14="http://schemas.microsoft.com/office/powerpoint/2010/main" val="13478823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pPr>
            <a:r>
              <a:rPr lang="en-ZA" sz="1200" dirty="0">
                <a:effectLst/>
                <a:latin typeface="Arial" panose="020B0604020202020204" pitchFamily="34" charset="0"/>
                <a:ea typeface="Times New Roman" panose="02020603050405020304" pitchFamily="18" charset="0"/>
              </a:rPr>
              <a:t>Sentiment analysis using deep learning techniques–or deep sentiment analysis for short–has emerged as a very promising avenue </a:t>
            </a:r>
            <a:r>
              <a:rPr lang="en-ZA" sz="1200" dirty="0">
                <a:solidFill>
                  <a:srgbClr val="000000"/>
                </a:solidFill>
                <a:effectLst/>
                <a:latin typeface="Arial" panose="020B0604020202020204" pitchFamily="34" charset="0"/>
                <a:ea typeface="Times New Roman" panose="02020603050405020304" pitchFamily="18" charset="0"/>
              </a:rPr>
              <a:t>(Zhang et al., 2018).</a:t>
            </a:r>
          </a:p>
          <a:p>
            <a:pPr marL="0" marR="0" algn="just">
              <a:lnSpc>
                <a:spcPct val="200000"/>
              </a:lnSpc>
            </a:pPr>
            <a:endParaRPr lang="en-US" sz="1200" dirty="0">
              <a:effectLst/>
              <a:latin typeface="Times New Roman" panose="02020603050405020304" pitchFamily="18" charset="0"/>
              <a:ea typeface="Times New Roman" panose="02020603050405020304" pitchFamily="18" charset="0"/>
            </a:endParaRPr>
          </a:p>
          <a:p>
            <a:pPr marL="0" marR="0" algn="just">
              <a:lnSpc>
                <a:spcPct val="200000"/>
              </a:lnSpc>
            </a:pPr>
            <a:r>
              <a:rPr lang="en-ZA" sz="1200" dirty="0">
                <a:effectLst/>
                <a:latin typeface="Arial" panose="020B0604020202020204" pitchFamily="34" charset="0"/>
                <a:ea typeface="Times New Roman" panose="02020603050405020304" pitchFamily="18" charset="0"/>
              </a:rPr>
              <a:t>The effectiveness of deep sentiment analysis has mainly been driven by strides in deep learning methodologies that have significantly bolstered the accuracy of sentiment analysis models. The advent of transformer-based models like Bidirectional Encoder Representations Transformers (BERT) and its variants has marked a paradigm shift in sentiment analysis, allowing models to contextualize words in sentences and effectively capture contextual dependencies </a:t>
            </a:r>
            <a:r>
              <a:rPr lang="en-ZA" sz="1200" dirty="0">
                <a:solidFill>
                  <a:srgbClr val="000000"/>
                </a:solidFill>
                <a:effectLst/>
                <a:latin typeface="Arial" panose="020B0604020202020204" pitchFamily="34" charset="0"/>
                <a:ea typeface="Times New Roman" panose="02020603050405020304" pitchFamily="18" charset="0"/>
              </a:rPr>
              <a:t>(Devlin et al., 2018).</a:t>
            </a:r>
            <a:endParaRPr lang="en-US" dirty="0"/>
          </a:p>
        </p:txBody>
      </p:sp>
      <p:sp>
        <p:nvSpPr>
          <p:cNvPr id="4" name="Slide Number Placeholder 3"/>
          <p:cNvSpPr>
            <a:spLocks noGrp="1"/>
          </p:cNvSpPr>
          <p:nvPr>
            <p:ph type="sldNum" sz="quarter" idx="5"/>
          </p:nvPr>
        </p:nvSpPr>
        <p:spPr/>
        <p:txBody>
          <a:bodyPr/>
          <a:lstStyle/>
          <a:p>
            <a:fld id="{AA8E2AFA-7B97-D04E-AEC8-3C48162A2A4F}" type="slidenum">
              <a:rPr lang="en-US" smtClean="0"/>
              <a:t>5</a:t>
            </a:fld>
            <a:endParaRPr lang="en-US" dirty="0"/>
          </a:p>
        </p:txBody>
      </p:sp>
    </p:spTree>
    <p:extLst>
      <p:ext uri="{BB962C8B-B14F-4D97-AF65-F5344CB8AC3E}">
        <p14:creationId xmlns:p14="http://schemas.microsoft.com/office/powerpoint/2010/main" val="2758816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ZA" sz="1200" dirty="0">
                <a:effectLst/>
                <a:latin typeface="Arial" panose="020B0604020202020204" pitchFamily="34" charset="0"/>
                <a:ea typeface="Times New Roman" panose="02020603050405020304" pitchFamily="18" charset="0"/>
              </a:rPr>
              <a:t>In a business context, deep sentiment analysis holds the promise of capturing larger-scale customer opinions and gauging CX in real-time in a cost effective manner. However, this approach is not tailored to provide more fine-grained insights, such as the CX in specific front-shops of a business where many or even most consumer-agent interactions typically occur.</a:t>
            </a:r>
          </a:p>
          <a:p>
            <a:pPr marL="0" marR="0" algn="just">
              <a:lnSpc>
                <a:spcPct val="200000"/>
              </a:lnSpc>
            </a:pPr>
            <a:endParaRPr lang="en-US" dirty="0"/>
          </a:p>
        </p:txBody>
      </p:sp>
      <p:sp>
        <p:nvSpPr>
          <p:cNvPr id="4" name="Slide Number Placeholder 3"/>
          <p:cNvSpPr>
            <a:spLocks noGrp="1"/>
          </p:cNvSpPr>
          <p:nvPr>
            <p:ph type="sldNum" sz="quarter" idx="5"/>
          </p:nvPr>
        </p:nvSpPr>
        <p:spPr/>
        <p:txBody>
          <a:bodyPr/>
          <a:lstStyle/>
          <a:p>
            <a:fld id="{AA8E2AFA-7B97-D04E-AEC8-3C48162A2A4F}" type="slidenum">
              <a:rPr lang="en-US" smtClean="0"/>
              <a:t>6</a:t>
            </a:fld>
            <a:endParaRPr lang="en-US" dirty="0"/>
          </a:p>
        </p:txBody>
      </p:sp>
    </p:spTree>
    <p:extLst>
      <p:ext uri="{BB962C8B-B14F-4D97-AF65-F5344CB8AC3E}">
        <p14:creationId xmlns:p14="http://schemas.microsoft.com/office/powerpoint/2010/main" val="2128578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pPr>
            <a:r>
              <a:rPr lang="en-ZA" sz="1800" dirty="0">
                <a:effectLst/>
                <a:latin typeface="Arial" panose="020B0604020202020204" pitchFamily="34" charset="0"/>
                <a:ea typeface="Times New Roman" panose="02020603050405020304" pitchFamily="18" charset="0"/>
              </a:rPr>
              <a:t>This research aims to leverage deep sentiment analysis in front-shops to capture and analyse consumer-agent voice interactions and automatically recognise the sentiment in these interactions. </a:t>
            </a:r>
          </a:p>
          <a:p>
            <a:pPr marL="0" marR="0" algn="just">
              <a:lnSpc>
                <a:spcPct val="200000"/>
              </a:lnSpc>
            </a:pPr>
            <a:endParaRPr lang="en-ZA" sz="1800" dirty="0">
              <a:effectLst/>
              <a:latin typeface="Arial" panose="020B0604020202020204" pitchFamily="34" charset="0"/>
              <a:ea typeface="Times New Roman" panose="02020603050405020304" pitchFamily="18" charset="0"/>
            </a:endParaRPr>
          </a:p>
          <a:p>
            <a:pPr marL="0" marR="0" algn="just">
              <a:lnSpc>
                <a:spcPct val="200000"/>
              </a:lnSpc>
            </a:pPr>
            <a:r>
              <a:rPr lang="en-ZA" sz="1800" dirty="0">
                <a:effectLst/>
                <a:latin typeface="Arial" panose="020B0604020202020204" pitchFamily="34" charset="0"/>
                <a:ea typeface="Times New Roman" panose="02020603050405020304" pitchFamily="18" charset="0"/>
              </a:rPr>
              <a:t>Timely identification of negative sentiments can facilitate swift interventions, enabling businesses to promptly address issues and forestall potential escalations </a:t>
            </a:r>
            <a:r>
              <a:rPr lang="en-ZA" sz="1800" dirty="0">
                <a:solidFill>
                  <a:srgbClr val="000000"/>
                </a:solidFill>
                <a:effectLst/>
                <a:latin typeface="Arial" panose="020B0604020202020204" pitchFamily="34" charset="0"/>
                <a:ea typeface="Times New Roman" panose="02020603050405020304" pitchFamily="18" charset="0"/>
              </a:rPr>
              <a:t>(Verhoef et al., 2009).</a:t>
            </a:r>
            <a:r>
              <a:rPr lang="en-ZA" sz="1800" dirty="0">
                <a:effectLst/>
                <a:latin typeface="Arial" panose="020B0604020202020204" pitchFamily="34" charset="0"/>
                <a:ea typeface="Times New Roman" panose="02020603050405020304" pitchFamily="18" charset="0"/>
              </a:rPr>
              <a:t> </a:t>
            </a:r>
          </a:p>
          <a:p>
            <a:pPr marL="0" marR="0" algn="just">
              <a:lnSpc>
                <a:spcPct val="200000"/>
              </a:lnSpc>
            </a:pPr>
            <a:endParaRPr lang="en-ZA" sz="1800" dirty="0">
              <a:effectLst/>
              <a:latin typeface="Arial" panose="020B0604020202020204" pitchFamily="34" charset="0"/>
              <a:ea typeface="Times New Roman" panose="02020603050405020304" pitchFamily="18" charset="0"/>
            </a:endParaRPr>
          </a:p>
          <a:p>
            <a:pPr marL="0" marR="0" algn="just">
              <a:lnSpc>
                <a:spcPct val="200000"/>
              </a:lnSpc>
            </a:pPr>
            <a:r>
              <a:rPr lang="en-ZA" sz="1800" dirty="0">
                <a:effectLst/>
                <a:latin typeface="Arial" panose="020B0604020202020204" pitchFamily="34" charset="0"/>
                <a:ea typeface="Times New Roman" panose="02020603050405020304" pitchFamily="18" charset="0"/>
              </a:rPr>
              <a:t>Simultaneously, real-time recognition of positive sentiments can facilitate immediate acknowledgment of exemplary customer service, ultimately augmenting customer satisfaction.</a:t>
            </a:r>
          </a:p>
          <a:p>
            <a:pPr marL="0" marR="0" algn="just">
              <a:lnSpc>
                <a:spcPct val="200000"/>
              </a:lnSpc>
            </a:pPr>
            <a:endParaRPr lang="en-ZA" sz="1800" dirty="0">
              <a:effectLst/>
              <a:latin typeface="Arial" panose="020B060402020202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2715701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ZA" sz="1800" kern="0" dirty="0">
                <a:effectLst/>
                <a:latin typeface="Arial" panose="020B0604020202020204" pitchFamily="34" charset="0"/>
                <a:ea typeface="Times New Roman" panose="02020603050405020304" pitchFamily="18" charset="0"/>
              </a:rPr>
              <a:t>I discovered that text-based sentiment analysis is more common than speech-based sentiment analysis, and couldn't find specific </a:t>
            </a:r>
            <a:r>
              <a:rPr lang="en-ZA" sz="1200" kern="0" dirty="0">
                <a:effectLst/>
                <a:latin typeface="Arial" panose="020B0604020202020204" pitchFamily="34" charset="0"/>
                <a:ea typeface="Times New Roman" panose="02020603050405020304" pitchFamily="18" charset="0"/>
              </a:rPr>
              <a:t>literature on front-shop customer sentiment analysis. </a:t>
            </a:r>
            <a:endParaRPr lang="en-ZA" sz="1800" kern="0" dirty="0">
              <a:effectLst/>
              <a:latin typeface="Arial" panose="020B0604020202020204" pitchFamily="34" charset="0"/>
              <a:ea typeface="Times New Roman" panose="02020603050405020304" pitchFamily="18" charset="0"/>
            </a:endParaRPr>
          </a:p>
          <a:p>
            <a:pPr marL="171450" indent="-171450">
              <a:buFont typeface="Arial" panose="020B0604020202020204" pitchFamily="34" charset="0"/>
              <a:buChar char="•"/>
            </a:pPr>
            <a:r>
              <a:rPr lang="en-ZA" sz="1800" kern="0" dirty="0">
                <a:effectLst/>
                <a:latin typeface="Arial" panose="020B0604020202020204" pitchFamily="34" charset="0"/>
                <a:ea typeface="Times New Roman" panose="02020603050405020304" pitchFamily="18" charset="0"/>
              </a:rPr>
              <a:t>Given the time constraints, I’ve decided to describe three key papers on speech-based sentiment analysis as context for this research.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169495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pPr>
            <a:r>
              <a:rPr lang="en-ZA" sz="1800" dirty="0">
                <a:effectLst/>
                <a:latin typeface="Arial" panose="020B0604020202020204" pitchFamily="34" charset="0"/>
                <a:ea typeface="Times New Roman" panose="02020603050405020304" pitchFamily="18" charset="0"/>
              </a:rPr>
              <a:t>Zhang et al. </a:t>
            </a:r>
            <a:r>
              <a:rPr lang="en-ZA" sz="1800" dirty="0">
                <a:solidFill>
                  <a:srgbClr val="000000"/>
                </a:solidFill>
                <a:effectLst/>
                <a:latin typeface="Arial" panose="020B0604020202020204" pitchFamily="34" charset="0"/>
                <a:ea typeface="Times New Roman" panose="02020603050405020304" pitchFamily="18" charset="0"/>
              </a:rPr>
              <a:t>(2023)</a:t>
            </a:r>
            <a:r>
              <a:rPr lang="en-ZA" sz="1800" dirty="0">
                <a:effectLst/>
                <a:latin typeface="Arial" panose="020B0604020202020204" pitchFamily="34" charset="0"/>
                <a:ea typeface="Times New Roman" panose="02020603050405020304" pitchFamily="18" charset="0"/>
              </a:rPr>
              <a:t> presented a novel approach to speech sentiment recognition that makes use of both, context attention, as well as time-frequency features. The proposed method first obtains time-frequency features using a 2D CNN and then </a:t>
            </a:r>
            <a:r>
              <a:rPr lang="en-ZA" sz="1800" dirty="0" err="1">
                <a:effectLst/>
                <a:latin typeface="Arial" panose="020B0604020202020204" pitchFamily="34" charset="0"/>
                <a:ea typeface="Times New Roman" panose="02020603050405020304" pitchFamily="18" charset="0"/>
              </a:rPr>
              <a:t>utalises</a:t>
            </a:r>
            <a:r>
              <a:rPr lang="en-ZA" sz="1800" dirty="0">
                <a:effectLst/>
                <a:latin typeface="Arial" panose="020B0604020202020204" pitchFamily="34" charset="0"/>
                <a:ea typeface="Times New Roman" panose="02020603050405020304" pitchFamily="18" charset="0"/>
              </a:rPr>
              <a:t> a dual global context attention mechanism to rank feature vectors to recognize sentiment. </a:t>
            </a:r>
          </a:p>
          <a:p>
            <a:pPr marL="0" marR="0" algn="just">
              <a:lnSpc>
                <a:spcPct val="200000"/>
              </a:lnSpc>
            </a:pPr>
            <a:endParaRPr lang="en-ZA" sz="1800" dirty="0">
              <a:effectLst/>
              <a:latin typeface="Arial" panose="020B0604020202020204" pitchFamily="34" charset="0"/>
              <a:ea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lang="en-ZA" sz="1800" dirty="0">
                <a:effectLst/>
                <a:latin typeface="Arial" panose="020B0604020202020204" pitchFamily="34" charset="0"/>
                <a:ea typeface="Times New Roman" panose="02020603050405020304" pitchFamily="18" charset="0"/>
              </a:rPr>
              <a:t>One of the main strengths of the approach is the dual global context attention mechanism, which capture informative features in speech. However, the limitations of the approach are unclear in the paper, such as its potential performance on datasets significantly different from those used. Finally, a comparison with other recent approaches was also lacking.</a:t>
            </a:r>
            <a:endParaRPr lang="en-US" sz="1800" dirty="0">
              <a:effectLst/>
              <a:latin typeface="Times New Roman" panose="02020603050405020304" pitchFamily="18" charset="0"/>
              <a:ea typeface="Times New Roman" panose="02020603050405020304" pitchFamily="18" charset="0"/>
            </a:endParaRPr>
          </a:p>
          <a:p>
            <a:pPr marL="0" marR="0" algn="just">
              <a:lnSpc>
                <a:spcPct val="200000"/>
              </a:lnSpc>
            </a:pPr>
            <a:endParaRPr lang="en-ZA" sz="1800" dirty="0">
              <a:effectLst/>
              <a:latin typeface="Arial" panose="020B0604020202020204" pitchFamily="34" charset="0"/>
              <a:ea typeface="Times New Roman" panose="02020603050405020304" pitchFamily="18" charset="0"/>
            </a:endParaRPr>
          </a:p>
          <a:p>
            <a:pPr marL="0" marR="0" algn="just">
              <a:lnSpc>
                <a:spcPct val="200000"/>
              </a:lnSpc>
            </a:pPr>
            <a:endParaRPr lang="en-ZA" sz="1800" dirty="0">
              <a:effectLst/>
              <a:latin typeface="Arial" panose="020B0604020202020204" pitchFamily="34" charset="0"/>
              <a:ea typeface="Times New Roman" panose="02020603050405020304" pitchFamily="18" charset="0"/>
            </a:endParaRPr>
          </a:p>
          <a:p>
            <a:pPr marL="0" marR="0" algn="just">
              <a:lnSpc>
                <a:spcPct val="200000"/>
              </a:lnSpc>
            </a:pPr>
            <a:endParaRPr lang="en-U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343697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F988F-57F7-3D5D-77C2-AE3DCE15298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ACB33-2197-4A8D-E947-12EFD6879B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0077C4C-A2F9-EF0F-4B55-757F59CE1184}"/>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5" name="Footer Placeholder 4">
            <a:extLst>
              <a:ext uri="{FF2B5EF4-FFF2-40B4-BE49-F238E27FC236}">
                <a16:creationId xmlns:a16="http://schemas.microsoft.com/office/drawing/2014/main" id="{890675A4-5210-94D6-4F37-E95DA93A019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3D04EB-35E6-CE0B-D34E-C9C7D9337870}"/>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150487990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3D972-35C5-FEBE-0F49-71F57778143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10AE45-B327-7B3E-6C6F-982057CBA3D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3F24EF-4234-9288-B36D-18B68F4ED186}"/>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5" name="Footer Placeholder 4">
            <a:extLst>
              <a:ext uri="{FF2B5EF4-FFF2-40B4-BE49-F238E27FC236}">
                <a16:creationId xmlns:a16="http://schemas.microsoft.com/office/drawing/2014/main" id="{BBD6E49C-BCCE-1CB2-8181-5981B7A28D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EB83FA2-964B-F188-AE79-8942B2BB95E3}"/>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163928603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ABD03C-CA95-C4D1-93F7-A9183C565B0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233277-FF06-D2BD-7A14-D16439647A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F29877-BEF4-910D-0129-FFDB9EB2FFCC}"/>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5" name="Footer Placeholder 4">
            <a:extLst>
              <a:ext uri="{FF2B5EF4-FFF2-40B4-BE49-F238E27FC236}">
                <a16:creationId xmlns:a16="http://schemas.microsoft.com/office/drawing/2014/main" id="{CE158D58-C85D-2EDA-5ADD-A515D81CEE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01D34AB-66DB-0639-C952-9CE851AE722A}"/>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383405692"/>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4E4BD-3AA0-8E16-69DB-64DB712C47D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DDA1AC1-3C12-D8AA-DA41-9AFC6279BC3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8338BA5-CD07-C23F-FD07-3FA19EDED427}"/>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5" name="Footer Placeholder 4">
            <a:extLst>
              <a:ext uri="{FF2B5EF4-FFF2-40B4-BE49-F238E27FC236}">
                <a16:creationId xmlns:a16="http://schemas.microsoft.com/office/drawing/2014/main" id="{E8B1B60E-1327-DE0E-942E-B82CC23088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E6D555-31B8-E9BF-BB97-58E63D421488}"/>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207438441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3762F-E1F9-6667-C833-951252CE7EC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8792AD8-F7CF-A411-6838-B0FB941057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278E1A-21ED-B559-7D22-8D366AB018E2}"/>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5" name="Footer Placeholder 4">
            <a:extLst>
              <a:ext uri="{FF2B5EF4-FFF2-40B4-BE49-F238E27FC236}">
                <a16:creationId xmlns:a16="http://schemas.microsoft.com/office/drawing/2014/main" id="{AD720127-9876-C2AA-D924-55B2B11BC28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1DD58EB-6F89-3615-6AEE-E46CD1D223F6}"/>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110126557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61147-264B-1404-B235-B47DF7DFAC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A4DC947-07A2-340C-CF99-C46BA64EE25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C4D9AAA-8D5B-C3E6-A71D-3E5B63FBC5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AE3EAA4-7298-7DCE-E608-B73E5C1DDF6C}"/>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6" name="Footer Placeholder 5">
            <a:extLst>
              <a:ext uri="{FF2B5EF4-FFF2-40B4-BE49-F238E27FC236}">
                <a16:creationId xmlns:a16="http://schemas.microsoft.com/office/drawing/2014/main" id="{51ED8C3A-F571-2801-6098-C01110536A1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AB905A-94EE-38B3-0098-F3CFE67386CB}"/>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425041023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73CF1-609F-39BB-0F49-7C776FBF6B2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0B169E-745C-88B6-62A5-5BDD1E84F5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EB0C601-A9BE-4EF6-5125-BEEA5974869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C36D142-430F-2AF2-7D7B-EB02FDA0C5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CFA991B-3A95-6925-708D-D9935B1E718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11B07FC-6046-5135-F482-CFCA449174B8}"/>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8" name="Footer Placeholder 7">
            <a:extLst>
              <a:ext uri="{FF2B5EF4-FFF2-40B4-BE49-F238E27FC236}">
                <a16:creationId xmlns:a16="http://schemas.microsoft.com/office/drawing/2014/main" id="{31D14DE2-1D4E-56D5-A60F-A8CC07C651F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188675D-36BE-8C11-D36E-755791A44EB2}"/>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173481209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3A53-F368-510A-6DE9-F7678E8F521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8C346BE-54D6-A8FF-5247-8BE132B93188}"/>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4" name="Footer Placeholder 3">
            <a:extLst>
              <a:ext uri="{FF2B5EF4-FFF2-40B4-BE49-F238E27FC236}">
                <a16:creationId xmlns:a16="http://schemas.microsoft.com/office/drawing/2014/main" id="{61FEF93D-6216-26C0-B301-30257CBB9B1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846A83A-DB4F-18CD-C0B3-C9AB193A4DF0}"/>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2726326919"/>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47BA38-A258-7930-C8C3-8D7C4F88ECFC}"/>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3" name="Footer Placeholder 2">
            <a:extLst>
              <a:ext uri="{FF2B5EF4-FFF2-40B4-BE49-F238E27FC236}">
                <a16:creationId xmlns:a16="http://schemas.microsoft.com/office/drawing/2014/main" id="{57B4EAC6-2ADF-193D-5FD2-DB4BF5C70A5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F665AF27-70B7-497C-609D-D9FC888ADB4A}"/>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1200923303"/>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79821-1C1A-FE6E-657D-635563E0559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DD20232-E7A1-2210-1FFA-A306AC0262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873FF93-4111-E082-5677-CE36F5177A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21485FA-C8D7-553B-529F-C7E8ED1D2E90}"/>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6" name="Footer Placeholder 5">
            <a:extLst>
              <a:ext uri="{FF2B5EF4-FFF2-40B4-BE49-F238E27FC236}">
                <a16:creationId xmlns:a16="http://schemas.microsoft.com/office/drawing/2014/main" id="{19A86238-B554-96D6-412D-01602EE0F3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5449DC7-9E7E-21F0-830C-25B2CB5F7E0F}"/>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80156883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76F48-8C0E-3123-15DB-4A2EA9CC1BB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7A34CAA-B87C-26EE-9C62-D70158A492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F7B9252-8307-224B-53D9-75AA2F3D3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1AD712D-E477-BE75-16BD-5137B0D8A7FE}"/>
              </a:ext>
            </a:extLst>
          </p:cNvPr>
          <p:cNvSpPr>
            <a:spLocks noGrp="1"/>
          </p:cNvSpPr>
          <p:nvPr>
            <p:ph type="dt" sz="half" idx="10"/>
          </p:nvPr>
        </p:nvSpPr>
        <p:spPr/>
        <p:txBody>
          <a:bodyPr/>
          <a:lstStyle/>
          <a:p>
            <a:fld id="{D182AACC-80DE-4544-BFCF-25EC66264386}" type="datetimeFigureOut">
              <a:rPr lang="en-US" smtClean="0"/>
              <a:t>8/21/23</a:t>
            </a:fld>
            <a:endParaRPr lang="en-US" dirty="0"/>
          </a:p>
        </p:txBody>
      </p:sp>
      <p:sp>
        <p:nvSpPr>
          <p:cNvPr id="6" name="Footer Placeholder 5">
            <a:extLst>
              <a:ext uri="{FF2B5EF4-FFF2-40B4-BE49-F238E27FC236}">
                <a16:creationId xmlns:a16="http://schemas.microsoft.com/office/drawing/2014/main" id="{B775400A-F96D-6354-4316-CF04220A835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FDFAC9-C2C6-BBB1-04FF-62F5EEE55344}"/>
              </a:ext>
            </a:extLst>
          </p:cNvPr>
          <p:cNvSpPr>
            <a:spLocks noGrp="1"/>
          </p:cNvSpPr>
          <p:nvPr>
            <p:ph type="sldNum" sz="quarter" idx="12"/>
          </p:nvPr>
        </p:nvSpPr>
        <p:spPr/>
        <p:txBody>
          <a:bodyPr/>
          <a:lstStyle/>
          <a:p>
            <a:fld id="{2251D232-43BC-4242-B254-9730F08E537E}" type="slidenum">
              <a:rPr lang="en-US" smtClean="0"/>
              <a:t>‹#›</a:t>
            </a:fld>
            <a:endParaRPr lang="en-US" dirty="0"/>
          </a:p>
        </p:txBody>
      </p:sp>
    </p:spTree>
    <p:extLst>
      <p:ext uri="{BB962C8B-B14F-4D97-AF65-F5344CB8AC3E}">
        <p14:creationId xmlns:p14="http://schemas.microsoft.com/office/powerpoint/2010/main" val="1318143778"/>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4B2CAD-A3A9-FEDF-785E-04D863B802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C56AC6D-1703-C7E9-C832-05B8B116BC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133DEA-5BFE-A45D-84D5-29A6476A99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82AACC-80DE-4544-BFCF-25EC66264386}" type="datetimeFigureOut">
              <a:rPr lang="en-US" smtClean="0"/>
              <a:t>8/21/23</a:t>
            </a:fld>
            <a:endParaRPr lang="en-US" dirty="0"/>
          </a:p>
        </p:txBody>
      </p:sp>
      <p:sp>
        <p:nvSpPr>
          <p:cNvPr id="5" name="Footer Placeholder 4">
            <a:extLst>
              <a:ext uri="{FF2B5EF4-FFF2-40B4-BE49-F238E27FC236}">
                <a16:creationId xmlns:a16="http://schemas.microsoft.com/office/drawing/2014/main" id="{B5CBEDE6-7ECF-B2F5-2CEA-C88ABE725B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9906B48-E44F-D77D-5EF7-B9582D7130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51D232-43BC-4242-B254-9730F08E537E}" type="slidenum">
              <a:rPr lang="en-US" smtClean="0"/>
              <a:t>‹#›</a:t>
            </a:fld>
            <a:endParaRPr lang="en-US" dirty="0"/>
          </a:p>
        </p:txBody>
      </p:sp>
    </p:spTree>
    <p:extLst>
      <p:ext uri="{BB962C8B-B14F-4D97-AF65-F5344CB8AC3E}">
        <p14:creationId xmlns:p14="http://schemas.microsoft.com/office/powerpoint/2010/main" val="3510894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5.png"/><Relationship Id="rId12" Type="http://schemas.openxmlformats.org/officeDocument/2006/relationships/image" Target="../media/image7.sv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svg"/><Relationship Id="rId11" Type="http://schemas.openxmlformats.org/officeDocument/2006/relationships/image" Target="../media/image6.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notesSlide" Target="../notesSlides/notesSlide10.xml"/><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notesSlide" Target="../notesSlides/notesSlide11.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2.xml"/><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7.jfi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14.xml"/><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8.webp"/><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30.jfi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31.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33.jp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23.xml"/><Relationship Id="rId9" Type="http://schemas.microsoft.com/office/2007/relationships/diagramDrawing" Target="../diagrams/drawing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35.jpe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3200" dirty="0">
                <a:solidFill>
                  <a:schemeClr val="bg1"/>
                </a:solidFill>
              </a:rPr>
              <a:t>Real-Time Customer Experience Tracking in Front-Shops using Deep Sentiment Analysis</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5"/>
            <a:ext cx="10993546" cy="895243"/>
          </a:xfrm>
        </p:spPr>
        <p:txBody>
          <a:bodyPr>
            <a:normAutofit/>
          </a:bodyPr>
          <a:lstStyle/>
          <a:p>
            <a:r>
              <a:rPr lang="en-US" dirty="0">
                <a:solidFill>
                  <a:srgbClr val="7CEBFF"/>
                </a:solidFill>
              </a:rPr>
              <a:t>Presentation by: </a:t>
            </a:r>
          </a:p>
          <a:p>
            <a:r>
              <a:rPr lang="en-US" dirty="0" err="1">
                <a:solidFill>
                  <a:srgbClr val="7CEBFF"/>
                </a:solidFill>
              </a:rPr>
              <a:t>Ms</a:t>
            </a:r>
            <a:r>
              <a:rPr lang="en-US" dirty="0">
                <a:solidFill>
                  <a:srgbClr val="7CEBFF"/>
                </a:solidFill>
              </a:rPr>
              <a:t> </a:t>
            </a:r>
            <a:r>
              <a:rPr lang="en-US" dirty="0" err="1">
                <a:solidFill>
                  <a:srgbClr val="7CEBFF"/>
                </a:solidFill>
              </a:rPr>
              <a:t>Nomusa</a:t>
            </a:r>
            <a:r>
              <a:rPr lang="en-US" dirty="0">
                <a:solidFill>
                  <a:srgbClr val="7CEBFF"/>
                </a:solidFill>
              </a:rPr>
              <a:t> Majola</a:t>
            </a:r>
          </a:p>
          <a:p>
            <a:endParaRPr lang="en-US" dirty="0">
              <a:solidFill>
                <a:srgbClr val="7CEBFF"/>
              </a:solidFill>
            </a:endParaRPr>
          </a:p>
        </p:txBody>
      </p:sp>
      <p:pic>
        <p:nvPicPr>
          <p:cNvPr id="74" name="Audio 73">
            <a:extLst>
              <a:ext uri="{FF2B5EF4-FFF2-40B4-BE49-F238E27FC236}">
                <a16:creationId xmlns:a16="http://schemas.microsoft.com/office/drawing/2014/main" id="{E2840766-758A-69BA-E9BC-3BF6ECEA5B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487700712"/>
      </p:ext>
    </p:extLst>
  </p:cSld>
  <p:clrMapOvr>
    <a:masterClrMapping/>
  </p:clrMapOvr>
  <mc:AlternateContent xmlns:mc="http://schemas.openxmlformats.org/markup-compatibility/2006">
    <mc:Choice xmlns:p14="http://schemas.microsoft.com/office/powerpoint/2010/main" Requires="p14">
      <p:transition p14:dur="10" advTm="28608"/>
    </mc:Choice>
    <mc:Fallback>
      <p:transition advTm="28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8962-6F73-7262-18E1-CF28A1103DBD}"/>
              </a:ext>
            </a:extLst>
          </p:cNvPr>
          <p:cNvSpPr>
            <a:spLocks noGrp="1"/>
          </p:cNvSpPr>
          <p:nvPr>
            <p:ph type="title"/>
          </p:nvPr>
        </p:nvSpPr>
        <p:spPr>
          <a:xfrm>
            <a:off x="581192" y="702156"/>
            <a:ext cx="11029616" cy="1013800"/>
          </a:xfrm>
        </p:spPr>
        <p:txBody>
          <a:bodyPr anchor="b">
            <a:normAutofit fontScale="90000"/>
          </a:bodyPr>
          <a:lstStyle/>
          <a:p>
            <a:r>
              <a:rPr lang="en-US" dirty="0"/>
              <a:t>Key Literature Related to the Project: Liu et al. (2023)</a:t>
            </a:r>
          </a:p>
        </p:txBody>
      </p:sp>
      <p:grpSp>
        <p:nvGrpSpPr>
          <p:cNvPr id="7" name="Group 6">
            <a:extLst>
              <a:ext uri="{FF2B5EF4-FFF2-40B4-BE49-F238E27FC236}">
                <a16:creationId xmlns:a16="http://schemas.microsoft.com/office/drawing/2014/main" id="{949011BF-66A0-8894-AA80-1DAF336C5A89}"/>
              </a:ext>
            </a:extLst>
          </p:cNvPr>
          <p:cNvGrpSpPr/>
          <p:nvPr/>
        </p:nvGrpSpPr>
        <p:grpSpPr>
          <a:xfrm>
            <a:off x="670249" y="2896782"/>
            <a:ext cx="2393302" cy="2537635"/>
            <a:chOff x="4899349" y="2160182"/>
            <a:chExt cx="2393302" cy="2537635"/>
          </a:xfrm>
        </p:grpSpPr>
        <p:sp>
          <p:nvSpPr>
            <p:cNvPr id="8" name="Rectangle 7" descr="Target Audience">
              <a:extLst>
                <a:ext uri="{FF2B5EF4-FFF2-40B4-BE49-F238E27FC236}">
                  <a16:creationId xmlns:a16="http://schemas.microsoft.com/office/drawing/2014/main" id="{DCCF48CE-180F-ED69-BD9A-2E3B7162A514}"/>
                </a:ext>
              </a:extLst>
            </p:cNvPr>
            <p:cNvSpPr/>
            <p:nvPr/>
          </p:nvSpPr>
          <p:spPr>
            <a:xfrm>
              <a:off x="5557507" y="2160182"/>
              <a:ext cx="1076986" cy="1076986"/>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grpSp>
          <p:nvGrpSpPr>
            <p:cNvPr id="10" name="Group 9">
              <a:extLst>
                <a:ext uri="{FF2B5EF4-FFF2-40B4-BE49-F238E27FC236}">
                  <a16:creationId xmlns:a16="http://schemas.microsoft.com/office/drawing/2014/main" id="{A41F24D7-7456-83E8-BDC4-8EF4B5A0B6BC}"/>
                </a:ext>
              </a:extLst>
            </p:cNvPr>
            <p:cNvGrpSpPr/>
            <p:nvPr/>
          </p:nvGrpSpPr>
          <p:grpSpPr>
            <a:xfrm>
              <a:off x="4899349" y="3617817"/>
              <a:ext cx="2393302" cy="1080000"/>
              <a:chOff x="231573" y="2291217"/>
              <a:chExt cx="2393302" cy="1080000"/>
            </a:xfrm>
          </p:grpSpPr>
          <p:sp>
            <p:nvSpPr>
              <p:cNvPr id="13" name="Rectangle 12">
                <a:extLst>
                  <a:ext uri="{FF2B5EF4-FFF2-40B4-BE49-F238E27FC236}">
                    <a16:creationId xmlns:a16="http://schemas.microsoft.com/office/drawing/2014/main" id="{B75DABFF-652E-30A6-99A6-347C13D75820}"/>
                  </a:ext>
                </a:extLst>
              </p:cNvPr>
              <p:cNvSpPr/>
              <p:nvPr/>
            </p:nvSpPr>
            <p:spPr>
              <a:xfrm>
                <a:off x="231573" y="2291217"/>
                <a:ext cx="2393302" cy="108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15" name="TextBox 14">
                <a:extLst>
                  <a:ext uri="{FF2B5EF4-FFF2-40B4-BE49-F238E27FC236}">
                    <a16:creationId xmlns:a16="http://schemas.microsoft.com/office/drawing/2014/main" id="{10D46673-D939-1D7A-528A-174F8A92A5E1}"/>
                  </a:ext>
                </a:extLst>
              </p:cNvPr>
              <p:cNvSpPr txBox="1"/>
              <p:nvPr/>
            </p:nvSpPr>
            <p:spPr>
              <a:xfrm>
                <a:off x="231573" y="2291217"/>
                <a:ext cx="2393302" cy="108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Technique: Balanced augmented sampling on three-way channel spectrograms with time-frequency features.</a:t>
                </a:r>
              </a:p>
            </p:txBody>
          </p:sp>
        </p:grpSp>
      </p:grpSp>
      <p:grpSp>
        <p:nvGrpSpPr>
          <p:cNvPr id="16" name="Group 15">
            <a:extLst>
              <a:ext uri="{FF2B5EF4-FFF2-40B4-BE49-F238E27FC236}">
                <a16:creationId xmlns:a16="http://schemas.microsoft.com/office/drawing/2014/main" id="{2287467A-D4CE-18CD-AC73-326F86F58593}"/>
              </a:ext>
            </a:extLst>
          </p:cNvPr>
          <p:cNvGrpSpPr/>
          <p:nvPr/>
        </p:nvGrpSpPr>
        <p:grpSpPr>
          <a:xfrm>
            <a:off x="3565849" y="3085599"/>
            <a:ext cx="2393302" cy="2537635"/>
            <a:chOff x="4899349" y="2160182"/>
            <a:chExt cx="2393302" cy="2537635"/>
          </a:xfrm>
        </p:grpSpPr>
        <p:sp>
          <p:nvSpPr>
            <p:cNvPr id="17" name="Rectangle 16" descr="Filter">
              <a:extLst>
                <a:ext uri="{FF2B5EF4-FFF2-40B4-BE49-F238E27FC236}">
                  <a16:creationId xmlns:a16="http://schemas.microsoft.com/office/drawing/2014/main" id="{889CA582-42C7-F330-DF6E-6101BECDE237}"/>
                </a:ext>
              </a:extLst>
            </p:cNvPr>
            <p:cNvSpPr/>
            <p:nvPr/>
          </p:nvSpPr>
          <p:spPr>
            <a:xfrm>
              <a:off x="5557507" y="2160182"/>
              <a:ext cx="1076986" cy="1076986"/>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grpSp>
          <p:nvGrpSpPr>
            <p:cNvPr id="18" name="Group 17">
              <a:extLst>
                <a:ext uri="{FF2B5EF4-FFF2-40B4-BE49-F238E27FC236}">
                  <a16:creationId xmlns:a16="http://schemas.microsoft.com/office/drawing/2014/main" id="{2EF83D7C-EBC9-667D-9BAB-9A0C07742E66}"/>
                </a:ext>
              </a:extLst>
            </p:cNvPr>
            <p:cNvGrpSpPr/>
            <p:nvPr/>
          </p:nvGrpSpPr>
          <p:grpSpPr>
            <a:xfrm>
              <a:off x="4899349" y="3617817"/>
              <a:ext cx="2393302" cy="1080000"/>
              <a:chOff x="3043703" y="2291217"/>
              <a:chExt cx="2393302" cy="1080000"/>
            </a:xfrm>
          </p:grpSpPr>
          <p:sp>
            <p:nvSpPr>
              <p:cNvPr id="19" name="Rectangle 18">
                <a:extLst>
                  <a:ext uri="{FF2B5EF4-FFF2-40B4-BE49-F238E27FC236}">
                    <a16:creationId xmlns:a16="http://schemas.microsoft.com/office/drawing/2014/main" id="{02A36226-645F-2480-2D41-59BA77DB7D01}"/>
                  </a:ext>
                </a:extLst>
              </p:cNvPr>
              <p:cNvSpPr/>
              <p:nvPr/>
            </p:nvSpPr>
            <p:spPr>
              <a:xfrm>
                <a:off x="3043703" y="2291217"/>
                <a:ext cx="2393302" cy="108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20" name="TextBox 19">
                <a:extLst>
                  <a:ext uri="{FF2B5EF4-FFF2-40B4-BE49-F238E27FC236}">
                    <a16:creationId xmlns:a16="http://schemas.microsoft.com/office/drawing/2014/main" id="{ECD27801-CEE5-06D9-5B48-F9DE83EA4DD5}"/>
                  </a:ext>
                </a:extLst>
              </p:cNvPr>
              <p:cNvSpPr txBox="1"/>
              <p:nvPr/>
            </p:nvSpPr>
            <p:spPr>
              <a:xfrm>
                <a:off x="3043703" y="2291217"/>
                <a:ext cx="2393302" cy="108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Focuses on addressing sentiment category imbalances using filters.</a:t>
                </a:r>
              </a:p>
            </p:txBody>
          </p:sp>
        </p:grpSp>
      </p:grpSp>
      <p:grpSp>
        <p:nvGrpSpPr>
          <p:cNvPr id="21" name="Group 20">
            <a:extLst>
              <a:ext uri="{FF2B5EF4-FFF2-40B4-BE49-F238E27FC236}">
                <a16:creationId xmlns:a16="http://schemas.microsoft.com/office/drawing/2014/main" id="{2D3CC34E-98AF-92F0-691B-808E426E6BF7}"/>
              </a:ext>
            </a:extLst>
          </p:cNvPr>
          <p:cNvGrpSpPr/>
          <p:nvPr/>
        </p:nvGrpSpPr>
        <p:grpSpPr>
          <a:xfrm>
            <a:off x="6200451" y="2896782"/>
            <a:ext cx="2393302" cy="2537635"/>
            <a:chOff x="4899349" y="2160182"/>
            <a:chExt cx="2393302" cy="2537635"/>
          </a:xfrm>
        </p:grpSpPr>
        <p:sp>
          <p:nvSpPr>
            <p:cNvPr id="22" name="Rectangle 21" descr="Podcast">
              <a:extLst>
                <a:ext uri="{FF2B5EF4-FFF2-40B4-BE49-F238E27FC236}">
                  <a16:creationId xmlns:a16="http://schemas.microsoft.com/office/drawing/2014/main" id="{034A800A-8E43-C43D-79D3-210DBD0F40AF}"/>
                </a:ext>
              </a:extLst>
            </p:cNvPr>
            <p:cNvSpPr/>
            <p:nvPr/>
          </p:nvSpPr>
          <p:spPr>
            <a:xfrm>
              <a:off x="5557508" y="2160182"/>
              <a:ext cx="1076986" cy="1076986"/>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grpSp>
          <p:nvGrpSpPr>
            <p:cNvPr id="23" name="Group 22">
              <a:extLst>
                <a:ext uri="{FF2B5EF4-FFF2-40B4-BE49-F238E27FC236}">
                  <a16:creationId xmlns:a16="http://schemas.microsoft.com/office/drawing/2014/main" id="{3E48C841-7FE0-BD61-CC7B-96F3F8C83641}"/>
                </a:ext>
              </a:extLst>
            </p:cNvPr>
            <p:cNvGrpSpPr/>
            <p:nvPr/>
          </p:nvGrpSpPr>
          <p:grpSpPr>
            <a:xfrm>
              <a:off x="4899349" y="3617817"/>
              <a:ext cx="2393302" cy="1080000"/>
              <a:chOff x="5855833" y="2291217"/>
              <a:chExt cx="2393302" cy="1080000"/>
            </a:xfrm>
          </p:grpSpPr>
          <p:sp>
            <p:nvSpPr>
              <p:cNvPr id="24" name="Rectangle 23">
                <a:extLst>
                  <a:ext uri="{FF2B5EF4-FFF2-40B4-BE49-F238E27FC236}">
                    <a16:creationId xmlns:a16="http://schemas.microsoft.com/office/drawing/2014/main" id="{6E3E86F3-F32E-0B3B-D8A5-6B8220E82521}"/>
                  </a:ext>
                </a:extLst>
              </p:cNvPr>
              <p:cNvSpPr/>
              <p:nvPr/>
            </p:nvSpPr>
            <p:spPr>
              <a:xfrm>
                <a:off x="5855833" y="2291217"/>
                <a:ext cx="2393302" cy="108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25" name="TextBox 24">
                <a:extLst>
                  <a:ext uri="{FF2B5EF4-FFF2-40B4-BE49-F238E27FC236}">
                    <a16:creationId xmlns:a16="http://schemas.microsoft.com/office/drawing/2014/main" id="{A0341D74-6AFE-1A6F-0568-FC4FFEFD8ADC}"/>
                  </a:ext>
                </a:extLst>
              </p:cNvPr>
              <p:cNvSpPr txBox="1"/>
              <p:nvPr/>
            </p:nvSpPr>
            <p:spPr>
              <a:xfrm>
                <a:off x="5855833" y="2291217"/>
                <a:ext cx="2393302" cy="108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Utilizes CNN with attention-based bidirectional LSTM network for sentiment extraction.</a:t>
                </a:r>
              </a:p>
            </p:txBody>
          </p:sp>
        </p:grpSp>
      </p:grpSp>
      <p:grpSp>
        <p:nvGrpSpPr>
          <p:cNvPr id="26" name="Group 25">
            <a:extLst>
              <a:ext uri="{FF2B5EF4-FFF2-40B4-BE49-F238E27FC236}">
                <a16:creationId xmlns:a16="http://schemas.microsoft.com/office/drawing/2014/main" id="{B7B838CD-EE93-C684-4826-16BB279B7CB9}"/>
              </a:ext>
            </a:extLst>
          </p:cNvPr>
          <p:cNvGrpSpPr/>
          <p:nvPr/>
        </p:nvGrpSpPr>
        <p:grpSpPr>
          <a:xfrm>
            <a:off x="9096051" y="3085599"/>
            <a:ext cx="2393302" cy="2537635"/>
            <a:chOff x="4899349" y="2160182"/>
            <a:chExt cx="2393302" cy="2537635"/>
          </a:xfrm>
        </p:grpSpPr>
        <p:sp>
          <p:nvSpPr>
            <p:cNvPr id="27" name="Rectangle 26" descr="Statistics">
              <a:extLst>
                <a:ext uri="{FF2B5EF4-FFF2-40B4-BE49-F238E27FC236}">
                  <a16:creationId xmlns:a16="http://schemas.microsoft.com/office/drawing/2014/main" id="{1E6CA507-F11A-ACA5-F8FD-7E9990EC7AE3}"/>
                </a:ext>
              </a:extLst>
            </p:cNvPr>
            <p:cNvSpPr/>
            <p:nvPr/>
          </p:nvSpPr>
          <p:spPr>
            <a:xfrm>
              <a:off x="5557507" y="2160182"/>
              <a:ext cx="1076986" cy="1076986"/>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grpSp>
          <p:nvGrpSpPr>
            <p:cNvPr id="28" name="Group 27">
              <a:extLst>
                <a:ext uri="{FF2B5EF4-FFF2-40B4-BE49-F238E27FC236}">
                  <a16:creationId xmlns:a16="http://schemas.microsoft.com/office/drawing/2014/main" id="{FA51A792-057E-5042-AFC5-C2EF251B406D}"/>
                </a:ext>
              </a:extLst>
            </p:cNvPr>
            <p:cNvGrpSpPr/>
            <p:nvPr/>
          </p:nvGrpSpPr>
          <p:grpSpPr>
            <a:xfrm>
              <a:off x="4899349" y="3617817"/>
              <a:ext cx="2393302" cy="1080000"/>
              <a:chOff x="8667964" y="2291217"/>
              <a:chExt cx="2393302" cy="1080000"/>
            </a:xfrm>
          </p:grpSpPr>
          <p:sp>
            <p:nvSpPr>
              <p:cNvPr id="29" name="Rectangle 28">
                <a:extLst>
                  <a:ext uri="{FF2B5EF4-FFF2-40B4-BE49-F238E27FC236}">
                    <a16:creationId xmlns:a16="http://schemas.microsoft.com/office/drawing/2014/main" id="{C1EB4475-A9E6-25B4-FFB2-ED839E69F5F1}"/>
                  </a:ext>
                </a:extLst>
              </p:cNvPr>
              <p:cNvSpPr/>
              <p:nvPr/>
            </p:nvSpPr>
            <p:spPr>
              <a:xfrm>
                <a:off x="8667964" y="2291217"/>
                <a:ext cx="2393302" cy="108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30" name="TextBox 29">
                <a:extLst>
                  <a:ext uri="{FF2B5EF4-FFF2-40B4-BE49-F238E27FC236}">
                    <a16:creationId xmlns:a16="http://schemas.microsoft.com/office/drawing/2014/main" id="{42566DFA-9AC9-5632-0363-8DCFD9D5777B}"/>
                  </a:ext>
                </a:extLst>
              </p:cNvPr>
              <p:cNvSpPr txBox="1"/>
              <p:nvPr/>
            </p:nvSpPr>
            <p:spPr>
              <a:xfrm>
                <a:off x="8667964" y="2291217"/>
                <a:ext cx="2393302" cy="108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b="1" kern="1200" dirty="0"/>
                  <a:t>Evaluation on benchmark datasets shows promising results, outperforming alternatives.</a:t>
                </a:r>
              </a:p>
            </p:txBody>
          </p:sp>
        </p:grpSp>
      </p:grpSp>
      <p:pic>
        <p:nvPicPr>
          <p:cNvPr id="52" name="Audio 51">
            <a:extLst>
              <a:ext uri="{FF2B5EF4-FFF2-40B4-BE49-F238E27FC236}">
                <a16:creationId xmlns:a16="http://schemas.microsoft.com/office/drawing/2014/main" id="{D7AF3BA8-245F-6B72-2D10-5AC2A4323D1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49609044"/>
      </p:ext>
    </p:extLst>
  </p:cSld>
  <p:clrMapOvr>
    <a:masterClrMapping/>
  </p:clrMapOvr>
  <mc:AlternateContent xmlns:mc="http://schemas.openxmlformats.org/markup-compatibility/2006">
    <mc:Choice xmlns:p14="http://schemas.microsoft.com/office/powerpoint/2010/main" Requires="p14">
      <p:transition p14:dur="10" advTm="34345"/>
    </mc:Choice>
    <mc:Fallback>
      <p:transition advTm="34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8962-6F73-7262-18E1-CF28A1103DBD}"/>
              </a:ext>
            </a:extLst>
          </p:cNvPr>
          <p:cNvSpPr>
            <a:spLocks noGrp="1"/>
          </p:cNvSpPr>
          <p:nvPr>
            <p:ph type="title"/>
          </p:nvPr>
        </p:nvSpPr>
        <p:spPr>
          <a:xfrm>
            <a:off x="581192" y="742616"/>
            <a:ext cx="11029616" cy="1013800"/>
          </a:xfrm>
        </p:spPr>
        <p:txBody>
          <a:bodyPr anchor="b">
            <a:normAutofit fontScale="90000"/>
          </a:bodyPr>
          <a:lstStyle/>
          <a:p>
            <a:r>
              <a:rPr lang="en-US" dirty="0"/>
              <a:t>Key Literature Related to the Project: Mustaqeem et al. (2023)</a:t>
            </a:r>
          </a:p>
        </p:txBody>
      </p:sp>
      <p:grpSp>
        <p:nvGrpSpPr>
          <p:cNvPr id="7" name="Group 6">
            <a:extLst>
              <a:ext uri="{FF2B5EF4-FFF2-40B4-BE49-F238E27FC236}">
                <a16:creationId xmlns:a16="http://schemas.microsoft.com/office/drawing/2014/main" id="{33F8F28A-5DCA-4A5C-D933-1455924AF2EC}"/>
              </a:ext>
            </a:extLst>
          </p:cNvPr>
          <p:cNvGrpSpPr/>
          <p:nvPr/>
        </p:nvGrpSpPr>
        <p:grpSpPr>
          <a:xfrm>
            <a:off x="475621" y="2699750"/>
            <a:ext cx="5208930" cy="1458500"/>
            <a:chOff x="3491535" y="2699750"/>
            <a:chExt cx="5208930" cy="1458500"/>
          </a:xfrm>
        </p:grpSpPr>
        <p:sp>
          <p:nvSpPr>
            <p:cNvPr id="8" name="Oval 7">
              <a:extLst>
                <a:ext uri="{FF2B5EF4-FFF2-40B4-BE49-F238E27FC236}">
                  <a16:creationId xmlns:a16="http://schemas.microsoft.com/office/drawing/2014/main" id="{50884507-1EFD-A7DF-89DD-EE21F5D590DE}"/>
                </a:ext>
              </a:extLst>
            </p:cNvPr>
            <p:cNvSpPr/>
            <p:nvPr/>
          </p:nvSpPr>
          <p:spPr>
            <a:xfrm>
              <a:off x="3491535" y="2699750"/>
              <a:ext cx="1458500" cy="1458500"/>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9" name="Rectangle 8" descr="Robot">
              <a:extLst>
                <a:ext uri="{FF2B5EF4-FFF2-40B4-BE49-F238E27FC236}">
                  <a16:creationId xmlns:a16="http://schemas.microsoft.com/office/drawing/2014/main" id="{84A06808-E722-37FC-9FC0-3BBB0DF130FD}"/>
                </a:ext>
              </a:extLst>
            </p:cNvPr>
            <p:cNvSpPr/>
            <p:nvPr/>
          </p:nvSpPr>
          <p:spPr>
            <a:xfrm>
              <a:off x="3797820" y="3006035"/>
              <a:ext cx="845930" cy="84593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grpSp>
          <p:nvGrpSpPr>
            <p:cNvPr id="10" name="Group 9">
              <a:extLst>
                <a:ext uri="{FF2B5EF4-FFF2-40B4-BE49-F238E27FC236}">
                  <a16:creationId xmlns:a16="http://schemas.microsoft.com/office/drawing/2014/main" id="{C98CFF80-D599-7D5F-5B1B-69607E031CD0}"/>
                </a:ext>
              </a:extLst>
            </p:cNvPr>
            <p:cNvGrpSpPr/>
            <p:nvPr/>
          </p:nvGrpSpPr>
          <p:grpSpPr>
            <a:xfrm>
              <a:off x="5262572" y="2699750"/>
              <a:ext cx="3437893" cy="1458500"/>
              <a:chOff x="1777400" y="67995"/>
              <a:chExt cx="3437893" cy="1458500"/>
            </a:xfrm>
          </p:grpSpPr>
          <p:sp>
            <p:nvSpPr>
              <p:cNvPr id="11" name="Rectangle 10">
                <a:extLst>
                  <a:ext uri="{FF2B5EF4-FFF2-40B4-BE49-F238E27FC236}">
                    <a16:creationId xmlns:a16="http://schemas.microsoft.com/office/drawing/2014/main" id="{810E650B-2189-D0EE-CA46-E845EC33FC50}"/>
                  </a:ext>
                </a:extLst>
              </p:cNvPr>
              <p:cNvSpPr/>
              <p:nvPr/>
            </p:nvSpPr>
            <p:spPr>
              <a:xfrm>
                <a:off x="1777400" y="67995"/>
                <a:ext cx="3437893" cy="1458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12" name="TextBox 11">
                <a:extLst>
                  <a:ext uri="{FF2B5EF4-FFF2-40B4-BE49-F238E27FC236}">
                    <a16:creationId xmlns:a16="http://schemas.microsoft.com/office/drawing/2014/main" id="{793E1822-A7BB-CB46-94F8-42F7E646EC4F}"/>
                  </a:ext>
                </a:extLst>
              </p:cNvPr>
              <p:cNvSpPr txBox="1"/>
              <p:nvPr/>
            </p:nvSpPr>
            <p:spPr>
              <a:xfrm>
                <a:off x="1777400" y="67995"/>
                <a:ext cx="3437893" cy="145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b="1" kern="1200" dirty="0"/>
                  <a:t>Innovative model: Deep Echo-State-Network (DeepESN) for speech-based sentiment recognition.</a:t>
                </a:r>
              </a:p>
            </p:txBody>
          </p:sp>
        </p:grpSp>
      </p:grpSp>
      <p:grpSp>
        <p:nvGrpSpPr>
          <p:cNvPr id="13" name="Group 12">
            <a:extLst>
              <a:ext uri="{FF2B5EF4-FFF2-40B4-BE49-F238E27FC236}">
                <a16:creationId xmlns:a16="http://schemas.microsoft.com/office/drawing/2014/main" id="{7B216660-C5EE-156D-058D-16940713639B}"/>
              </a:ext>
            </a:extLst>
          </p:cNvPr>
          <p:cNvGrpSpPr/>
          <p:nvPr/>
        </p:nvGrpSpPr>
        <p:grpSpPr>
          <a:xfrm>
            <a:off x="6330987" y="2699750"/>
            <a:ext cx="5208930" cy="1458500"/>
            <a:chOff x="3491535" y="2699750"/>
            <a:chExt cx="5208930" cy="1458500"/>
          </a:xfrm>
        </p:grpSpPr>
        <p:sp>
          <p:nvSpPr>
            <p:cNvPr id="14" name="Oval 13">
              <a:extLst>
                <a:ext uri="{FF2B5EF4-FFF2-40B4-BE49-F238E27FC236}">
                  <a16:creationId xmlns:a16="http://schemas.microsoft.com/office/drawing/2014/main" id="{F92B3781-AB8A-B53F-2C84-D475ED6CB504}"/>
                </a:ext>
              </a:extLst>
            </p:cNvPr>
            <p:cNvSpPr/>
            <p:nvPr/>
          </p:nvSpPr>
          <p:spPr>
            <a:xfrm>
              <a:off x="3491535" y="2699750"/>
              <a:ext cx="1458500" cy="1458500"/>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5" name="Rectangle 14" descr="Podcast">
              <a:extLst>
                <a:ext uri="{FF2B5EF4-FFF2-40B4-BE49-F238E27FC236}">
                  <a16:creationId xmlns:a16="http://schemas.microsoft.com/office/drawing/2014/main" id="{6E4314A9-77D9-B16C-8C0A-0E4D275B2EA0}"/>
                </a:ext>
              </a:extLst>
            </p:cNvPr>
            <p:cNvSpPr/>
            <p:nvPr/>
          </p:nvSpPr>
          <p:spPr>
            <a:xfrm>
              <a:off x="3797821" y="3006035"/>
              <a:ext cx="845930" cy="84593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grpSp>
          <p:nvGrpSpPr>
            <p:cNvPr id="16" name="Group 15">
              <a:extLst>
                <a:ext uri="{FF2B5EF4-FFF2-40B4-BE49-F238E27FC236}">
                  <a16:creationId xmlns:a16="http://schemas.microsoft.com/office/drawing/2014/main" id="{030F1042-5A6E-7EA6-B4DF-C2ABE0A55942}"/>
                </a:ext>
              </a:extLst>
            </p:cNvPr>
            <p:cNvGrpSpPr/>
            <p:nvPr/>
          </p:nvGrpSpPr>
          <p:grpSpPr>
            <a:xfrm>
              <a:off x="5262572" y="2699750"/>
              <a:ext cx="3437893" cy="1458500"/>
              <a:chOff x="7585357" y="67995"/>
              <a:chExt cx="3437893" cy="1458500"/>
            </a:xfrm>
          </p:grpSpPr>
          <p:sp>
            <p:nvSpPr>
              <p:cNvPr id="17" name="Rectangle 16">
                <a:extLst>
                  <a:ext uri="{FF2B5EF4-FFF2-40B4-BE49-F238E27FC236}">
                    <a16:creationId xmlns:a16="http://schemas.microsoft.com/office/drawing/2014/main" id="{80FAB49F-ACDC-3CFE-47B1-8659A9693510}"/>
                  </a:ext>
                </a:extLst>
              </p:cNvPr>
              <p:cNvSpPr/>
              <p:nvPr/>
            </p:nvSpPr>
            <p:spPr>
              <a:xfrm>
                <a:off x="7585357" y="67995"/>
                <a:ext cx="3437893" cy="1458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18" name="TextBox 17">
                <a:extLst>
                  <a:ext uri="{FF2B5EF4-FFF2-40B4-BE49-F238E27FC236}">
                    <a16:creationId xmlns:a16="http://schemas.microsoft.com/office/drawing/2014/main" id="{E503436A-B0B1-A8B4-66A3-413BB2234E6A}"/>
                  </a:ext>
                </a:extLst>
              </p:cNvPr>
              <p:cNvSpPr txBox="1"/>
              <p:nvPr/>
            </p:nvSpPr>
            <p:spPr>
              <a:xfrm>
                <a:off x="7585357" y="67995"/>
                <a:ext cx="3437893" cy="145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b="1" kern="1200" dirty="0"/>
                  <a:t>Features: CNN coupled with multi-headed attention, reservoir computing, and dimensionality reduction.</a:t>
                </a:r>
              </a:p>
            </p:txBody>
          </p:sp>
        </p:grpSp>
      </p:grpSp>
      <p:grpSp>
        <p:nvGrpSpPr>
          <p:cNvPr id="19" name="Group 18">
            <a:extLst>
              <a:ext uri="{FF2B5EF4-FFF2-40B4-BE49-F238E27FC236}">
                <a16:creationId xmlns:a16="http://schemas.microsoft.com/office/drawing/2014/main" id="{4FB7ADE1-235B-D87E-0BEB-3E95E318B02F}"/>
              </a:ext>
            </a:extLst>
          </p:cNvPr>
          <p:cNvGrpSpPr/>
          <p:nvPr/>
        </p:nvGrpSpPr>
        <p:grpSpPr>
          <a:xfrm>
            <a:off x="475621" y="4592719"/>
            <a:ext cx="5208930" cy="1458500"/>
            <a:chOff x="3491535" y="2699750"/>
            <a:chExt cx="5208930" cy="1458500"/>
          </a:xfrm>
        </p:grpSpPr>
        <p:sp>
          <p:nvSpPr>
            <p:cNvPr id="20" name="Oval 19">
              <a:extLst>
                <a:ext uri="{FF2B5EF4-FFF2-40B4-BE49-F238E27FC236}">
                  <a16:creationId xmlns:a16="http://schemas.microsoft.com/office/drawing/2014/main" id="{F5341D89-0210-C941-BE6F-836F0D3533FE}"/>
                </a:ext>
              </a:extLst>
            </p:cNvPr>
            <p:cNvSpPr/>
            <p:nvPr/>
          </p:nvSpPr>
          <p:spPr>
            <a:xfrm>
              <a:off x="3491535" y="2699750"/>
              <a:ext cx="1458500" cy="1458500"/>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1" name="Rectangle 20" descr="Target">
              <a:extLst>
                <a:ext uri="{FF2B5EF4-FFF2-40B4-BE49-F238E27FC236}">
                  <a16:creationId xmlns:a16="http://schemas.microsoft.com/office/drawing/2014/main" id="{FA144CD5-645F-C7D3-822E-2BF9AC7237DF}"/>
                </a:ext>
              </a:extLst>
            </p:cNvPr>
            <p:cNvSpPr/>
            <p:nvPr/>
          </p:nvSpPr>
          <p:spPr>
            <a:xfrm>
              <a:off x="3797820" y="3006035"/>
              <a:ext cx="845930" cy="84593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grpSp>
          <p:nvGrpSpPr>
            <p:cNvPr id="22" name="Group 21">
              <a:extLst>
                <a:ext uri="{FF2B5EF4-FFF2-40B4-BE49-F238E27FC236}">
                  <a16:creationId xmlns:a16="http://schemas.microsoft.com/office/drawing/2014/main" id="{325894A5-4A28-E855-878C-10F48ED330CE}"/>
                </a:ext>
              </a:extLst>
            </p:cNvPr>
            <p:cNvGrpSpPr/>
            <p:nvPr/>
          </p:nvGrpSpPr>
          <p:grpSpPr>
            <a:xfrm>
              <a:off x="5262572" y="2699750"/>
              <a:ext cx="3437893" cy="1458500"/>
              <a:chOff x="1777400" y="2151807"/>
              <a:chExt cx="3437893" cy="1458500"/>
            </a:xfrm>
          </p:grpSpPr>
          <p:sp>
            <p:nvSpPr>
              <p:cNvPr id="23" name="Rectangle 22">
                <a:extLst>
                  <a:ext uri="{FF2B5EF4-FFF2-40B4-BE49-F238E27FC236}">
                    <a16:creationId xmlns:a16="http://schemas.microsoft.com/office/drawing/2014/main" id="{2A284BE8-F13E-8067-995B-0EC5C9206DB6}"/>
                  </a:ext>
                </a:extLst>
              </p:cNvPr>
              <p:cNvSpPr/>
              <p:nvPr/>
            </p:nvSpPr>
            <p:spPr>
              <a:xfrm>
                <a:off x="1777400" y="2151807"/>
                <a:ext cx="3437893" cy="1458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dirty="0"/>
              </a:p>
            </p:txBody>
          </p:sp>
          <p:sp>
            <p:nvSpPr>
              <p:cNvPr id="24" name="TextBox 23">
                <a:extLst>
                  <a:ext uri="{FF2B5EF4-FFF2-40B4-BE49-F238E27FC236}">
                    <a16:creationId xmlns:a16="http://schemas.microsoft.com/office/drawing/2014/main" id="{A15BEC79-4B10-9939-3052-B026CFA6A560}"/>
                  </a:ext>
                </a:extLst>
              </p:cNvPr>
              <p:cNvSpPr txBox="1"/>
              <p:nvPr/>
            </p:nvSpPr>
            <p:spPr>
              <a:xfrm>
                <a:off x="1777400" y="2151807"/>
                <a:ext cx="3437893" cy="145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b="1" kern="1200" dirty="0"/>
                  <a:t>Demonstrates superior accuracy on benchmark datasets, subject-independence.</a:t>
                </a:r>
              </a:p>
            </p:txBody>
          </p:sp>
        </p:grpSp>
      </p:grpSp>
      <p:grpSp>
        <p:nvGrpSpPr>
          <p:cNvPr id="25" name="Group 24">
            <a:extLst>
              <a:ext uri="{FF2B5EF4-FFF2-40B4-BE49-F238E27FC236}">
                <a16:creationId xmlns:a16="http://schemas.microsoft.com/office/drawing/2014/main" id="{346AF049-AAD3-51C3-764B-01EEE960B619}"/>
              </a:ext>
            </a:extLst>
          </p:cNvPr>
          <p:cNvGrpSpPr/>
          <p:nvPr/>
        </p:nvGrpSpPr>
        <p:grpSpPr>
          <a:xfrm>
            <a:off x="6250773" y="4656884"/>
            <a:ext cx="5208930" cy="1458500"/>
            <a:chOff x="3491535" y="2699750"/>
            <a:chExt cx="5208930" cy="1458500"/>
          </a:xfrm>
        </p:grpSpPr>
        <p:sp>
          <p:nvSpPr>
            <p:cNvPr id="26" name="Oval 25">
              <a:extLst>
                <a:ext uri="{FF2B5EF4-FFF2-40B4-BE49-F238E27FC236}">
                  <a16:creationId xmlns:a16="http://schemas.microsoft.com/office/drawing/2014/main" id="{67C3BFB3-4FEB-E724-216E-7C245A44D7D0}"/>
                </a:ext>
              </a:extLst>
            </p:cNvPr>
            <p:cNvSpPr/>
            <p:nvPr/>
          </p:nvSpPr>
          <p:spPr>
            <a:xfrm>
              <a:off x="3491535" y="2699750"/>
              <a:ext cx="1458500" cy="1458500"/>
            </a:xfrm>
            <a:prstGeom prst="ellipse">
              <a:avLst/>
            </a:prstGeom>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b="1" dirty="0"/>
            </a:p>
          </p:txBody>
        </p:sp>
        <p:sp>
          <p:nvSpPr>
            <p:cNvPr id="27" name="Rectangle 26" descr="Disconnected">
              <a:extLst>
                <a:ext uri="{FF2B5EF4-FFF2-40B4-BE49-F238E27FC236}">
                  <a16:creationId xmlns:a16="http://schemas.microsoft.com/office/drawing/2014/main" id="{A03C5545-321C-BB4D-36E5-3226C2E471C4}"/>
                </a:ext>
              </a:extLst>
            </p:cNvPr>
            <p:cNvSpPr/>
            <p:nvPr/>
          </p:nvSpPr>
          <p:spPr>
            <a:xfrm>
              <a:off x="3797821" y="3006035"/>
              <a:ext cx="845930" cy="84593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US" b="1" dirty="0"/>
            </a:p>
          </p:txBody>
        </p:sp>
        <p:grpSp>
          <p:nvGrpSpPr>
            <p:cNvPr id="28" name="Group 27">
              <a:extLst>
                <a:ext uri="{FF2B5EF4-FFF2-40B4-BE49-F238E27FC236}">
                  <a16:creationId xmlns:a16="http://schemas.microsoft.com/office/drawing/2014/main" id="{32BCDE12-6008-F199-F7B6-6D3C51034670}"/>
                </a:ext>
              </a:extLst>
            </p:cNvPr>
            <p:cNvGrpSpPr/>
            <p:nvPr/>
          </p:nvGrpSpPr>
          <p:grpSpPr>
            <a:xfrm>
              <a:off x="5262572" y="2699750"/>
              <a:ext cx="3437893" cy="1458500"/>
              <a:chOff x="7585357" y="2151807"/>
              <a:chExt cx="3437893" cy="1458500"/>
            </a:xfrm>
          </p:grpSpPr>
          <p:sp>
            <p:nvSpPr>
              <p:cNvPr id="29" name="Rectangle 28">
                <a:extLst>
                  <a:ext uri="{FF2B5EF4-FFF2-40B4-BE49-F238E27FC236}">
                    <a16:creationId xmlns:a16="http://schemas.microsoft.com/office/drawing/2014/main" id="{35981820-4FC7-B27A-060C-B3A0DB6D5918}"/>
                  </a:ext>
                </a:extLst>
              </p:cNvPr>
              <p:cNvSpPr/>
              <p:nvPr/>
            </p:nvSpPr>
            <p:spPr>
              <a:xfrm>
                <a:off x="7585357" y="2151807"/>
                <a:ext cx="3437893" cy="14585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b="1" dirty="0"/>
              </a:p>
            </p:txBody>
          </p:sp>
          <p:sp>
            <p:nvSpPr>
              <p:cNvPr id="30" name="TextBox 29">
                <a:extLst>
                  <a:ext uri="{FF2B5EF4-FFF2-40B4-BE49-F238E27FC236}">
                    <a16:creationId xmlns:a16="http://schemas.microsoft.com/office/drawing/2014/main" id="{D81189C5-37B2-CEA5-436E-5E67BD532F39}"/>
                  </a:ext>
                </a:extLst>
              </p:cNvPr>
              <p:cNvSpPr txBox="1"/>
              <p:nvPr/>
            </p:nvSpPr>
            <p:spPr>
              <a:xfrm>
                <a:off x="7585357" y="2151807"/>
                <a:ext cx="3437893" cy="14585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977900">
                  <a:lnSpc>
                    <a:spcPct val="90000"/>
                  </a:lnSpc>
                  <a:spcBef>
                    <a:spcPct val="0"/>
                  </a:spcBef>
                  <a:spcAft>
                    <a:spcPct val="35000"/>
                  </a:spcAft>
                  <a:buNone/>
                </a:pPr>
                <a:r>
                  <a:rPr lang="en-US" sz="2200" b="1" kern="1200" dirty="0"/>
                  <a:t>Strengths: Integration of DeepESN with CNNs, dimensionality reduction, and reduced computational load.</a:t>
                </a:r>
              </a:p>
            </p:txBody>
          </p:sp>
        </p:grpSp>
      </p:grpSp>
      <p:pic>
        <p:nvPicPr>
          <p:cNvPr id="72" name="Audio 71">
            <a:extLst>
              <a:ext uri="{FF2B5EF4-FFF2-40B4-BE49-F238E27FC236}">
                <a16:creationId xmlns:a16="http://schemas.microsoft.com/office/drawing/2014/main" id="{2A8557DE-03E7-D716-93F3-2C86B7C1FBF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61933550"/>
      </p:ext>
    </p:extLst>
  </p:cSld>
  <p:clrMapOvr>
    <a:masterClrMapping/>
  </p:clrMapOvr>
  <mc:AlternateContent xmlns:mc="http://schemas.openxmlformats.org/markup-compatibility/2006">
    <mc:Choice xmlns:p14="http://schemas.microsoft.com/office/powerpoint/2010/main" Requires="p14">
      <p:transition p14:dur="10" advTm="63476"/>
    </mc:Choice>
    <mc:Fallback>
      <p:transition advTm="63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530ABD40-10DD-D558-ECF5-B9AC001BDE78}"/>
              </a:ext>
            </a:extLst>
          </p:cNvPr>
          <p:cNvSpPr>
            <a:spLocks noGrp="1"/>
          </p:cNvSpPr>
          <p:nvPr>
            <p:ph type="title"/>
          </p:nvPr>
        </p:nvSpPr>
        <p:spPr/>
        <p:txBody>
          <a:bodyPr/>
          <a:lstStyle/>
          <a:p>
            <a:r>
              <a:rPr lang="en-ZA" sz="2800" dirty="0">
                <a:effectLst/>
                <a:latin typeface="Arial" panose="020B0604020202020204" pitchFamily="34" charset="0"/>
                <a:ea typeface="Times New Roman" panose="02020603050405020304" pitchFamily="18" charset="0"/>
              </a:rPr>
              <a:t>Summary of Literature Review Findings</a:t>
            </a:r>
            <a:endParaRPr lang="en-US" dirty="0"/>
          </a:p>
        </p:txBody>
      </p:sp>
      <p:graphicFrame>
        <p:nvGraphicFramePr>
          <p:cNvPr id="42" name="Content Placeholder 41">
            <a:extLst>
              <a:ext uri="{FF2B5EF4-FFF2-40B4-BE49-F238E27FC236}">
                <a16:creationId xmlns:a16="http://schemas.microsoft.com/office/drawing/2014/main" id="{8C70CD39-1948-8AA0-F7A4-8AA8F550B98A}"/>
              </a:ext>
            </a:extLst>
          </p:cNvPr>
          <p:cNvGraphicFramePr>
            <a:graphicFrameLocks noGrp="1"/>
          </p:cNvGraphicFramePr>
          <p:nvPr>
            <p:ph idx="1"/>
          </p:nvPr>
        </p:nvGraphicFramePr>
        <p:xfrm>
          <a:off x="581192" y="1941095"/>
          <a:ext cx="11029616" cy="47324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3" name="Audio 32">
            <a:extLst>
              <a:ext uri="{FF2B5EF4-FFF2-40B4-BE49-F238E27FC236}">
                <a16:creationId xmlns:a16="http://schemas.microsoft.com/office/drawing/2014/main" id="{98D9534B-3957-2B64-E87E-2DEA020188B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34525573"/>
      </p:ext>
    </p:extLst>
  </p:cSld>
  <p:clrMapOvr>
    <a:masterClrMapping/>
  </p:clrMapOvr>
  <mc:AlternateContent xmlns:mc="http://schemas.openxmlformats.org/markup-compatibility/2006">
    <mc:Choice xmlns:p14="http://schemas.microsoft.com/office/powerpoint/2010/main" Requires="p14">
      <p:transition p14:dur="10" advTm="33493"/>
    </mc:Choice>
    <mc:Fallback>
      <p:transition advTm="3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900A-093C-923E-A2E3-C66A80C52FE4}"/>
              </a:ext>
            </a:extLst>
          </p:cNvPr>
          <p:cNvSpPr>
            <a:spLocks noGrp="1"/>
          </p:cNvSpPr>
          <p:nvPr>
            <p:ph type="title"/>
          </p:nvPr>
        </p:nvSpPr>
        <p:spPr>
          <a:xfrm>
            <a:off x="581193" y="729658"/>
            <a:ext cx="11029616" cy="988332"/>
          </a:xfrm>
        </p:spPr>
        <p:txBody>
          <a:bodyPr anchor="b">
            <a:normAutofit/>
          </a:bodyPr>
          <a:lstStyle/>
          <a:p>
            <a:r>
              <a:rPr lang="en-US" dirty="0"/>
              <a:t>Research Question</a:t>
            </a:r>
          </a:p>
        </p:txBody>
      </p:sp>
      <p:pic>
        <p:nvPicPr>
          <p:cNvPr id="5" name="Content Placeholder 4" descr="A robot hand with various icons&#10;&#10;Description automatically generated">
            <a:extLst>
              <a:ext uri="{FF2B5EF4-FFF2-40B4-BE49-F238E27FC236}">
                <a16:creationId xmlns:a16="http://schemas.microsoft.com/office/drawing/2014/main" id="{CC5F537E-2C81-3A1D-1FB6-7DCDDEFA5F51}"/>
              </a:ext>
            </a:extLst>
          </p:cNvPr>
          <p:cNvPicPr>
            <a:picLocks noGrp="1" noChangeAspect="1"/>
          </p:cNvPicPr>
          <p:nvPr>
            <p:ph sz="half" idx="1"/>
          </p:nvPr>
        </p:nvPicPr>
        <p:blipFill rotWithShape="1">
          <a:blip r:embed="rId5"/>
          <a:srcRect l="5647" r="10400" b="1"/>
          <a:stretch/>
        </p:blipFill>
        <p:spPr>
          <a:xfrm>
            <a:off x="581193" y="2228003"/>
            <a:ext cx="5422390" cy="3633047"/>
          </a:xfrm>
          <a:noFill/>
        </p:spPr>
      </p:pic>
      <p:sp>
        <p:nvSpPr>
          <p:cNvPr id="3" name="Content Placeholder 2">
            <a:extLst>
              <a:ext uri="{FF2B5EF4-FFF2-40B4-BE49-F238E27FC236}">
                <a16:creationId xmlns:a16="http://schemas.microsoft.com/office/drawing/2014/main" id="{DC469013-8D57-E4E8-4A34-8EA9C08510A9}"/>
              </a:ext>
            </a:extLst>
          </p:cNvPr>
          <p:cNvSpPr>
            <a:spLocks noGrp="1"/>
          </p:cNvSpPr>
          <p:nvPr>
            <p:ph sz="half" idx="2"/>
          </p:nvPr>
        </p:nvSpPr>
        <p:spPr>
          <a:xfrm>
            <a:off x="6003583" y="1717991"/>
            <a:ext cx="5607226" cy="5322890"/>
          </a:xfrm>
        </p:spPr>
        <p:txBody>
          <a:bodyPr anchor="ctr">
            <a:normAutofit/>
          </a:bodyPr>
          <a:lstStyle/>
          <a:p>
            <a:pPr>
              <a:spcBef>
                <a:spcPts val="0"/>
              </a:spcBef>
              <a:spcAft>
                <a:spcPts val="800"/>
              </a:spcAft>
              <a:buSzPts val="1000"/>
              <a:tabLst>
                <a:tab pos="457200" algn="l"/>
              </a:tabLst>
            </a:pPr>
            <a:r>
              <a:rPr lang="en-US" sz="2400" dirty="0"/>
              <a:t>The central research question of this study is: </a:t>
            </a:r>
          </a:p>
          <a:p>
            <a:pPr lvl="1">
              <a:spcBef>
                <a:spcPts val="0"/>
              </a:spcBef>
              <a:spcAft>
                <a:spcPts val="800"/>
              </a:spcAft>
              <a:buSzPts val="1000"/>
              <a:buFont typeface="Courier New" panose="02070309020205020404" pitchFamily="49" charset="0"/>
              <a:buChar char="o"/>
              <a:tabLst>
                <a:tab pos="457200" algn="l"/>
              </a:tabLst>
            </a:pPr>
            <a:r>
              <a:rPr lang="en-US" sz="2400" dirty="0"/>
              <a:t>How effective is the model proposed by Mustaqeem et al. (2023) in the context of front-shop consumer sentiment recognition?</a:t>
            </a:r>
          </a:p>
          <a:p>
            <a:endParaRPr lang="en-US" sz="2400" dirty="0"/>
          </a:p>
        </p:txBody>
      </p:sp>
      <p:pic>
        <p:nvPicPr>
          <p:cNvPr id="24" name="Audio 23">
            <a:extLst>
              <a:ext uri="{FF2B5EF4-FFF2-40B4-BE49-F238E27FC236}">
                <a16:creationId xmlns:a16="http://schemas.microsoft.com/office/drawing/2014/main" id="{E9DAD136-BABD-4C0A-8853-94911AFA9E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70158153"/>
      </p:ext>
    </p:extLst>
  </p:cSld>
  <p:clrMapOvr>
    <a:masterClrMapping/>
  </p:clrMapOvr>
  <mc:AlternateContent xmlns:mc="http://schemas.openxmlformats.org/markup-compatibility/2006">
    <mc:Choice xmlns:p14="http://schemas.microsoft.com/office/powerpoint/2010/main" Requires="p14">
      <p:transition p14:dur="10" advTm="14255"/>
    </mc:Choice>
    <mc:Fallback>
      <p:transition advTm="14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1A00C-FA8B-2D2A-5EB6-25FEDEFC149B}"/>
              </a:ext>
            </a:extLst>
          </p:cNvPr>
          <p:cNvSpPr>
            <a:spLocks noGrp="1"/>
          </p:cNvSpPr>
          <p:nvPr>
            <p:ph type="title"/>
          </p:nvPr>
        </p:nvSpPr>
        <p:spPr>
          <a:xfrm>
            <a:off x="581192" y="702156"/>
            <a:ext cx="11029616" cy="1013800"/>
          </a:xfrm>
        </p:spPr>
        <p:txBody>
          <a:bodyPr anchor="b">
            <a:normAutofit/>
          </a:bodyPr>
          <a:lstStyle/>
          <a:p>
            <a:r>
              <a:rPr lang="en-US" dirty="0"/>
              <a:t>Research objectives</a:t>
            </a:r>
          </a:p>
        </p:txBody>
      </p:sp>
      <p:grpSp>
        <p:nvGrpSpPr>
          <p:cNvPr id="5" name="Group 4">
            <a:extLst>
              <a:ext uri="{FF2B5EF4-FFF2-40B4-BE49-F238E27FC236}">
                <a16:creationId xmlns:a16="http://schemas.microsoft.com/office/drawing/2014/main" id="{773C97F3-7439-5281-2176-77ADFE04A921}"/>
              </a:ext>
            </a:extLst>
          </p:cNvPr>
          <p:cNvGrpSpPr/>
          <p:nvPr/>
        </p:nvGrpSpPr>
        <p:grpSpPr>
          <a:xfrm>
            <a:off x="581192" y="2183783"/>
            <a:ext cx="3590277" cy="2154166"/>
            <a:chOff x="0" y="0"/>
            <a:chExt cx="3590277" cy="2154166"/>
          </a:xfrm>
        </p:grpSpPr>
        <p:sp>
          <p:nvSpPr>
            <p:cNvPr id="7" name="Rectangle 6">
              <a:extLst>
                <a:ext uri="{FF2B5EF4-FFF2-40B4-BE49-F238E27FC236}">
                  <a16:creationId xmlns:a16="http://schemas.microsoft.com/office/drawing/2014/main" id="{5D601B37-5614-9CD7-242D-274F9B83E02A}"/>
                </a:ext>
              </a:extLst>
            </p:cNvPr>
            <p:cNvSpPr/>
            <p:nvPr/>
          </p:nvSpPr>
          <p:spPr>
            <a:xfrm>
              <a:off x="0" y="0"/>
              <a:ext cx="3590277" cy="2154166"/>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sz="2400" dirty="0"/>
            </a:p>
          </p:txBody>
        </p:sp>
        <p:sp>
          <p:nvSpPr>
            <p:cNvPr id="8" name="TextBox 7">
              <a:extLst>
                <a:ext uri="{FF2B5EF4-FFF2-40B4-BE49-F238E27FC236}">
                  <a16:creationId xmlns:a16="http://schemas.microsoft.com/office/drawing/2014/main" id="{32BE6B56-F034-40BC-A43F-B0034CDCBFF8}"/>
                </a:ext>
              </a:extLst>
            </p:cNvPr>
            <p:cNvSpPr txBox="1"/>
            <p:nvPr/>
          </p:nvSpPr>
          <p:spPr>
            <a:xfrm>
              <a:off x="0" y="0"/>
              <a:ext cx="3590277" cy="21541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400" b="1" kern="1200" dirty="0"/>
                <a:t>To Conduct Extensive Literature Review</a:t>
              </a:r>
              <a:endParaRPr lang="en-US" sz="2400" kern="1200" dirty="0"/>
            </a:p>
            <a:p>
              <a:pPr marL="171450" lvl="1" indent="-171450" algn="l" defTabSz="711200">
                <a:lnSpc>
                  <a:spcPct val="100000"/>
                </a:lnSpc>
                <a:spcBef>
                  <a:spcPct val="0"/>
                </a:spcBef>
                <a:spcAft>
                  <a:spcPct val="15000"/>
                </a:spcAft>
                <a:buChar char="•"/>
              </a:pPr>
              <a:r>
                <a:rPr lang="en-US" sz="2400" kern="1200" dirty="0"/>
                <a:t>Identify additional techniques for customer sentiment recognition</a:t>
              </a:r>
            </a:p>
          </p:txBody>
        </p:sp>
      </p:grpSp>
      <p:grpSp>
        <p:nvGrpSpPr>
          <p:cNvPr id="9" name="Group 8">
            <a:extLst>
              <a:ext uri="{FF2B5EF4-FFF2-40B4-BE49-F238E27FC236}">
                <a16:creationId xmlns:a16="http://schemas.microsoft.com/office/drawing/2014/main" id="{1374B7B9-6A14-CA04-6BCF-624733D3FEA3}"/>
              </a:ext>
            </a:extLst>
          </p:cNvPr>
          <p:cNvGrpSpPr/>
          <p:nvPr/>
        </p:nvGrpSpPr>
        <p:grpSpPr>
          <a:xfrm>
            <a:off x="4298057" y="2142911"/>
            <a:ext cx="3043270" cy="2157532"/>
            <a:chOff x="1968762" y="1425"/>
            <a:chExt cx="3595887" cy="2157532"/>
          </a:xfrm>
        </p:grpSpPr>
        <p:sp>
          <p:nvSpPr>
            <p:cNvPr id="10" name="Rectangle 9">
              <a:extLst>
                <a:ext uri="{FF2B5EF4-FFF2-40B4-BE49-F238E27FC236}">
                  <a16:creationId xmlns:a16="http://schemas.microsoft.com/office/drawing/2014/main" id="{AAA84E98-1294-235B-CF51-60EBA4B03A7D}"/>
                </a:ext>
              </a:extLst>
            </p:cNvPr>
            <p:cNvSpPr/>
            <p:nvPr/>
          </p:nvSpPr>
          <p:spPr>
            <a:xfrm>
              <a:off x="1968762" y="1425"/>
              <a:ext cx="3595887" cy="2157532"/>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sz="2400" dirty="0"/>
            </a:p>
          </p:txBody>
        </p:sp>
        <p:sp>
          <p:nvSpPr>
            <p:cNvPr id="11" name="TextBox 10">
              <a:extLst>
                <a:ext uri="{FF2B5EF4-FFF2-40B4-BE49-F238E27FC236}">
                  <a16:creationId xmlns:a16="http://schemas.microsoft.com/office/drawing/2014/main" id="{310E3F60-4FA5-79B5-316D-015D7C1254C1}"/>
                </a:ext>
              </a:extLst>
            </p:cNvPr>
            <p:cNvSpPr txBox="1"/>
            <p:nvPr/>
          </p:nvSpPr>
          <p:spPr>
            <a:xfrm>
              <a:off x="1968762" y="1425"/>
              <a:ext cx="3595887" cy="21575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t" anchorCtr="0">
              <a:noAutofit/>
            </a:bodyPr>
            <a:lstStyle/>
            <a:p>
              <a:pPr marL="0" lvl="0" indent="0" algn="l" defTabSz="933450">
                <a:lnSpc>
                  <a:spcPct val="100000"/>
                </a:lnSpc>
                <a:spcBef>
                  <a:spcPct val="0"/>
                </a:spcBef>
                <a:spcAft>
                  <a:spcPct val="35000"/>
                </a:spcAft>
                <a:buNone/>
              </a:pPr>
              <a:r>
                <a:rPr lang="en-US" sz="2400" b="1" kern="1200" dirty="0"/>
                <a:t>To Data Collection and Processing</a:t>
              </a:r>
              <a:endParaRPr lang="en-US" sz="2400" kern="1200" dirty="0"/>
            </a:p>
            <a:p>
              <a:pPr marL="171450" lvl="1" indent="-171450" algn="l" defTabSz="711200">
                <a:lnSpc>
                  <a:spcPct val="100000"/>
                </a:lnSpc>
                <a:spcBef>
                  <a:spcPct val="0"/>
                </a:spcBef>
                <a:spcAft>
                  <a:spcPct val="15000"/>
                </a:spcAft>
                <a:buChar char="•"/>
              </a:pPr>
              <a:r>
                <a:rPr lang="en-US" sz="2400" kern="1200" dirty="0"/>
                <a:t>Collect and label customer-agent interactions</a:t>
              </a:r>
            </a:p>
            <a:p>
              <a:pPr marL="171450" lvl="1" indent="-171450" algn="l" defTabSz="711200">
                <a:lnSpc>
                  <a:spcPct val="100000"/>
                </a:lnSpc>
                <a:spcBef>
                  <a:spcPct val="0"/>
                </a:spcBef>
                <a:spcAft>
                  <a:spcPct val="15000"/>
                </a:spcAft>
                <a:buChar char="•"/>
              </a:pPr>
              <a:r>
                <a:rPr lang="en-US" sz="2400" kern="1200" dirty="0"/>
                <a:t>Process data to remove sensitive/personally identifiable information.</a:t>
              </a:r>
            </a:p>
          </p:txBody>
        </p:sp>
      </p:grpSp>
      <p:grpSp>
        <p:nvGrpSpPr>
          <p:cNvPr id="12" name="Group 11">
            <a:extLst>
              <a:ext uri="{FF2B5EF4-FFF2-40B4-BE49-F238E27FC236}">
                <a16:creationId xmlns:a16="http://schemas.microsoft.com/office/drawing/2014/main" id="{EC47BDDC-020F-A4D3-104F-877B3C3A1487}"/>
              </a:ext>
            </a:extLst>
          </p:cNvPr>
          <p:cNvGrpSpPr/>
          <p:nvPr/>
        </p:nvGrpSpPr>
        <p:grpSpPr>
          <a:xfrm>
            <a:off x="7563324" y="2182703"/>
            <a:ext cx="4389189" cy="2157532"/>
            <a:chOff x="1968762" y="1425"/>
            <a:chExt cx="3595887" cy="2157532"/>
          </a:xfrm>
        </p:grpSpPr>
        <p:sp>
          <p:nvSpPr>
            <p:cNvPr id="13" name="Rectangle 12">
              <a:extLst>
                <a:ext uri="{FF2B5EF4-FFF2-40B4-BE49-F238E27FC236}">
                  <a16:creationId xmlns:a16="http://schemas.microsoft.com/office/drawing/2014/main" id="{5DE827CF-521B-57C3-F940-6CB331A27CED}"/>
                </a:ext>
              </a:extLst>
            </p:cNvPr>
            <p:cNvSpPr/>
            <p:nvPr/>
          </p:nvSpPr>
          <p:spPr>
            <a:xfrm>
              <a:off x="1968762" y="1425"/>
              <a:ext cx="3595887" cy="2157532"/>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sz="2400" dirty="0"/>
            </a:p>
          </p:txBody>
        </p:sp>
        <p:sp>
          <p:nvSpPr>
            <p:cNvPr id="14" name="TextBox 13">
              <a:extLst>
                <a:ext uri="{FF2B5EF4-FFF2-40B4-BE49-F238E27FC236}">
                  <a16:creationId xmlns:a16="http://schemas.microsoft.com/office/drawing/2014/main" id="{870F9D4A-5A1C-4350-C73F-D5AEEAFCCCCC}"/>
                </a:ext>
              </a:extLst>
            </p:cNvPr>
            <p:cNvSpPr txBox="1"/>
            <p:nvPr/>
          </p:nvSpPr>
          <p:spPr>
            <a:xfrm>
              <a:off x="1968762" y="1425"/>
              <a:ext cx="3595887" cy="21575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b="1" kern="1200" dirty="0"/>
                <a:t>To Model Design and Implementation</a:t>
              </a:r>
              <a:endParaRPr lang="en-US" sz="2400" kern="1200" dirty="0"/>
            </a:p>
            <a:p>
              <a:pPr marL="171450" lvl="1" indent="-171450" algn="l" defTabSz="844550">
                <a:lnSpc>
                  <a:spcPct val="100000"/>
                </a:lnSpc>
                <a:spcBef>
                  <a:spcPct val="0"/>
                </a:spcBef>
                <a:spcAft>
                  <a:spcPct val="15000"/>
                </a:spcAft>
                <a:buChar char="•"/>
              </a:pPr>
              <a:r>
                <a:rPr lang="en-US" sz="2400" kern="1200" dirty="0"/>
                <a:t>Design and construct deep neural network models based on Mustaqeem et al. (2023)</a:t>
              </a:r>
            </a:p>
          </p:txBody>
        </p:sp>
      </p:grpSp>
      <p:grpSp>
        <p:nvGrpSpPr>
          <p:cNvPr id="15" name="Group 14">
            <a:extLst>
              <a:ext uri="{FF2B5EF4-FFF2-40B4-BE49-F238E27FC236}">
                <a16:creationId xmlns:a16="http://schemas.microsoft.com/office/drawing/2014/main" id="{688DD1A1-4D37-ECEA-000E-7C06A1FA8647}"/>
              </a:ext>
            </a:extLst>
          </p:cNvPr>
          <p:cNvGrpSpPr/>
          <p:nvPr/>
        </p:nvGrpSpPr>
        <p:grpSpPr>
          <a:xfrm>
            <a:off x="561700" y="4515028"/>
            <a:ext cx="5525130" cy="2302224"/>
            <a:chOff x="1402" y="737066"/>
            <a:chExt cx="5469563" cy="3281738"/>
          </a:xfrm>
        </p:grpSpPr>
        <p:sp>
          <p:nvSpPr>
            <p:cNvPr id="16" name="Rectangle 15">
              <a:extLst>
                <a:ext uri="{FF2B5EF4-FFF2-40B4-BE49-F238E27FC236}">
                  <a16:creationId xmlns:a16="http://schemas.microsoft.com/office/drawing/2014/main" id="{3F6AE88C-8E73-D3C6-3616-23433B4CF8A0}"/>
                </a:ext>
              </a:extLst>
            </p:cNvPr>
            <p:cNvSpPr/>
            <p:nvPr/>
          </p:nvSpPr>
          <p:spPr>
            <a:xfrm>
              <a:off x="1402" y="737066"/>
              <a:ext cx="5469563" cy="3281738"/>
            </a:xfrm>
            <a:prstGeom prst="rect">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en-US" sz="2400" dirty="0"/>
            </a:p>
          </p:txBody>
        </p:sp>
        <p:sp>
          <p:nvSpPr>
            <p:cNvPr id="17" name="TextBox 16">
              <a:extLst>
                <a:ext uri="{FF2B5EF4-FFF2-40B4-BE49-F238E27FC236}">
                  <a16:creationId xmlns:a16="http://schemas.microsoft.com/office/drawing/2014/main" id="{D207F2B0-2103-A9D1-2444-3AFABBDC6720}"/>
                </a:ext>
              </a:extLst>
            </p:cNvPr>
            <p:cNvSpPr txBox="1"/>
            <p:nvPr/>
          </p:nvSpPr>
          <p:spPr>
            <a:xfrm>
              <a:off x="1402" y="737066"/>
              <a:ext cx="5469563" cy="32817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t" anchorCtr="0">
              <a:noAutofit/>
            </a:bodyPr>
            <a:lstStyle/>
            <a:p>
              <a:pPr marL="0" lvl="0" indent="0" algn="l" defTabSz="1644650">
                <a:lnSpc>
                  <a:spcPct val="100000"/>
                </a:lnSpc>
                <a:spcBef>
                  <a:spcPct val="0"/>
                </a:spcBef>
                <a:spcAft>
                  <a:spcPct val="35000"/>
                </a:spcAft>
                <a:buNone/>
              </a:pPr>
              <a:r>
                <a:rPr lang="en-US" sz="2400" b="1" kern="1200" dirty="0"/>
                <a:t>To Model Training</a:t>
              </a:r>
              <a:endParaRPr lang="en-US" sz="2400" kern="1200" dirty="0"/>
            </a:p>
            <a:p>
              <a:pPr marL="285750" lvl="1" indent="-285750" algn="l" defTabSz="1289050">
                <a:lnSpc>
                  <a:spcPct val="100000"/>
                </a:lnSpc>
                <a:spcBef>
                  <a:spcPct val="0"/>
                </a:spcBef>
                <a:spcAft>
                  <a:spcPct val="15000"/>
                </a:spcAft>
                <a:buChar char="•"/>
              </a:pPr>
              <a:r>
                <a:rPr lang="en-US" sz="2400" kern="1200" dirty="0"/>
                <a:t>Train the models on the collected data to convergence</a:t>
              </a:r>
            </a:p>
          </p:txBody>
        </p:sp>
      </p:grpSp>
      <p:graphicFrame>
        <p:nvGraphicFramePr>
          <p:cNvPr id="18" name="Content Placeholder 2">
            <a:extLst>
              <a:ext uri="{FF2B5EF4-FFF2-40B4-BE49-F238E27FC236}">
                <a16:creationId xmlns:a16="http://schemas.microsoft.com/office/drawing/2014/main" id="{E03AB4BD-941C-3A3B-2D4D-EFDE5788C0E5}"/>
              </a:ext>
            </a:extLst>
          </p:cNvPr>
          <p:cNvGraphicFramePr>
            <a:graphicFrameLocks noGrp="1"/>
          </p:cNvGraphicFramePr>
          <p:nvPr>
            <p:ph idx="1"/>
          </p:nvPr>
        </p:nvGraphicFramePr>
        <p:xfrm>
          <a:off x="6335487" y="4515028"/>
          <a:ext cx="5856513" cy="23591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8" name="Audio 37">
            <a:extLst>
              <a:ext uri="{FF2B5EF4-FFF2-40B4-BE49-F238E27FC236}">
                <a16:creationId xmlns:a16="http://schemas.microsoft.com/office/drawing/2014/main" id="{D1894572-8908-BB82-1347-89AE4F196D1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06683688"/>
      </p:ext>
    </p:extLst>
  </p:cSld>
  <p:clrMapOvr>
    <a:masterClrMapping/>
  </p:clrMapOvr>
  <mc:AlternateContent xmlns:mc="http://schemas.openxmlformats.org/markup-compatibility/2006">
    <mc:Choice xmlns:p14="http://schemas.microsoft.com/office/powerpoint/2010/main" Requires="p14">
      <p:transition p14:dur="10" advTm="46670"/>
    </mc:Choice>
    <mc:Fallback>
      <p:transition advTm="4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36510-D1F6-4BB3-9574-D460DD9C5803}"/>
              </a:ext>
            </a:extLst>
          </p:cNvPr>
          <p:cNvSpPr>
            <a:spLocks noGrp="1"/>
          </p:cNvSpPr>
          <p:nvPr>
            <p:ph type="title"/>
          </p:nvPr>
        </p:nvSpPr>
        <p:spPr>
          <a:xfrm>
            <a:off x="581193" y="729658"/>
            <a:ext cx="11029616" cy="988332"/>
          </a:xfrm>
        </p:spPr>
        <p:txBody>
          <a:bodyPr anchor="b">
            <a:normAutofit/>
          </a:bodyPr>
          <a:lstStyle/>
          <a:p>
            <a:r>
              <a:rPr lang="en-US" dirty="0"/>
              <a:t>Research Methodology and Design</a:t>
            </a:r>
          </a:p>
        </p:txBody>
      </p:sp>
      <p:pic>
        <p:nvPicPr>
          <p:cNvPr id="5" name="Content Placeholder 4" descr="A finger touching a screen&#10;&#10;Description automatically generated">
            <a:extLst>
              <a:ext uri="{FF2B5EF4-FFF2-40B4-BE49-F238E27FC236}">
                <a16:creationId xmlns:a16="http://schemas.microsoft.com/office/drawing/2014/main" id="{481357CD-B1C6-C33F-290A-490FA9EAC99F}"/>
              </a:ext>
            </a:extLst>
          </p:cNvPr>
          <p:cNvPicPr>
            <a:picLocks noGrp="1" noChangeAspect="1"/>
          </p:cNvPicPr>
          <p:nvPr>
            <p:ph sz="half" idx="1"/>
          </p:nvPr>
        </p:nvPicPr>
        <p:blipFill>
          <a:blip r:embed="rId5"/>
          <a:stretch>
            <a:fillRect/>
          </a:stretch>
        </p:blipFill>
        <p:spPr>
          <a:xfrm>
            <a:off x="581192" y="2882719"/>
            <a:ext cx="5923535" cy="2538367"/>
          </a:xfrm>
          <a:noFill/>
        </p:spPr>
      </p:pic>
      <p:sp>
        <p:nvSpPr>
          <p:cNvPr id="3" name="Content Placeholder 2">
            <a:extLst>
              <a:ext uri="{FF2B5EF4-FFF2-40B4-BE49-F238E27FC236}">
                <a16:creationId xmlns:a16="http://schemas.microsoft.com/office/drawing/2014/main" id="{4A646059-61CC-2F5C-E99F-2797B7D5CEA4}"/>
              </a:ext>
            </a:extLst>
          </p:cNvPr>
          <p:cNvSpPr>
            <a:spLocks noGrp="1"/>
          </p:cNvSpPr>
          <p:nvPr>
            <p:ph sz="half" idx="2"/>
          </p:nvPr>
        </p:nvSpPr>
        <p:spPr>
          <a:xfrm>
            <a:off x="6188416" y="2228003"/>
            <a:ext cx="6003583" cy="4120546"/>
          </a:xfrm>
        </p:spPr>
        <p:txBody>
          <a:bodyPr anchor="ctr">
            <a:normAutofit/>
          </a:bodyPr>
          <a:lstStyle/>
          <a:p>
            <a:pPr marL="342900" marR="0" lvl="0" indent="-342900">
              <a:spcBef>
                <a:spcPts val="0"/>
              </a:spcBef>
              <a:spcAft>
                <a:spcPts val="800"/>
              </a:spcAft>
              <a:buSzPts val="1000"/>
              <a:buFont typeface="Symbol" panose="05050102010706020507" pitchFamily="18" charset="2"/>
              <a:buChar char=""/>
              <a:tabLst>
                <a:tab pos="457200" algn="l"/>
              </a:tabLst>
            </a:pPr>
            <a:r>
              <a:rPr lang="en-US" sz="2400" dirty="0">
                <a:effectLst/>
              </a:rPr>
              <a:t>Adopt </a:t>
            </a:r>
            <a:r>
              <a:rPr lang="en-US" sz="2400" b="1" dirty="0">
                <a:effectLst/>
              </a:rPr>
              <a:t>Design Science Research Approach</a:t>
            </a:r>
            <a:r>
              <a:rPr lang="en-US" sz="2400" dirty="0">
                <a:effectLst/>
              </a:rPr>
              <a:t>:</a:t>
            </a:r>
          </a:p>
          <a:p>
            <a:pPr marL="742950" marR="0" lvl="1" indent="-285750">
              <a:spcBef>
                <a:spcPts val="0"/>
              </a:spcBef>
              <a:spcAft>
                <a:spcPts val="800"/>
              </a:spcAft>
              <a:buFont typeface="+mj-lt"/>
              <a:buAutoNum type="arabicPeriod"/>
              <a:tabLst>
                <a:tab pos="914400" algn="l"/>
              </a:tabLst>
            </a:pPr>
            <a:r>
              <a:rPr lang="en-US" sz="2400" dirty="0">
                <a:effectLst/>
              </a:rPr>
              <a:t>Problem Understanding and Definition.</a:t>
            </a:r>
          </a:p>
          <a:p>
            <a:pPr marL="742950" marR="0" lvl="1" indent="-285750">
              <a:spcBef>
                <a:spcPts val="0"/>
              </a:spcBef>
              <a:spcAft>
                <a:spcPts val="800"/>
              </a:spcAft>
              <a:buFont typeface="+mj-lt"/>
              <a:buAutoNum type="arabicPeriod"/>
              <a:tabLst>
                <a:tab pos="914400" algn="l"/>
              </a:tabLst>
            </a:pPr>
            <a:r>
              <a:rPr lang="en-US" sz="2400" dirty="0">
                <a:effectLst/>
              </a:rPr>
              <a:t>Design and Development:</a:t>
            </a:r>
          </a:p>
          <a:p>
            <a:pPr marL="1143000" marR="0" lvl="2" indent="-228600">
              <a:spcBef>
                <a:spcPts val="0"/>
              </a:spcBef>
              <a:spcAft>
                <a:spcPts val="800"/>
              </a:spcAft>
              <a:buSzPts val="1000"/>
              <a:buFont typeface="Symbol" panose="05050102010706020507" pitchFamily="18" charset="2"/>
              <a:buChar char=""/>
              <a:tabLst>
                <a:tab pos="1371600" algn="l"/>
              </a:tabLst>
            </a:pPr>
            <a:r>
              <a:rPr lang="en-US" sz="2400" dirty="0">
                <a:effectLst/>
              </a:rPr>
              <a:t>Data Collection and Pre-processing.</a:t>
            </a:r>
          </a:p>
          <a:p>
            <a:pPr marL="1143000" marR="0" lvl="2" indent="-228600">
              <a:spcBef>
                <a:spcPts val="0"/>
              </a:spcBef>
              <a:spcAft>
                <a:spcPts val="800"/>
              </a:spcAft>
              <a:buSzPts val="1000"/>
              <a:buFont typeface="Symbol" panose="05050102010706020507" pitchFamily="18" charset="2"/>
              <a:buChar char=""/>
              <a:tabLst>
                <a:tab pos="1371600" algn="l"/>
              </a:tabLst>
            </a:pPr>
            <a:r>
              <a:rPr lang="en-US" sz="2400" dirty="0">
                <a:effectLst/>
              </a:rPr>
              <a:t>Deep Neural Network Architecture.</a:t>
            </a:r>
          </a:p>
          <a:p>
            <a:pPr marL="1143000" marR="0" lvl="2" indent="-228600">
              <a:spcBef>
                <a:spcPts val="0"/>
              </a:spcBef>
              <a:spcAft>
                <a:spcPts val="800"/>
              </a:spcAft>
              <a:buSzPts val="1000"/>
              <a:buFont typeface="Symbol" panose="05050102010706020507" pitchFamily="18" charset="2"/>
              <a:buChar char=""/>
              <a:tabLst>
                <a:tab pos="1371600" algn="l"/>
              </a:tabLst>
            </a:pPr>
            <a:r>
              <a:rPr lang="en-US" sz="2400" dirty="0">
                <a:effectLst/>
              </a:rPr>
              <a:t>Training and Validation.</a:t>
            </a:r>
          </a:p>
          <a:p>
            <a:pPr marL="742950" marR="0" lvl="1" indent="-285750">
              <a:spcBef>
                <a:spcPts val="0"/>
              </a:spcBef>
              <a:spcAft>
                <a:spcPts val="800"/>
              </a:spcAft>
              <a:buFont typeface="+mj-lt"/>
              <a:buAutoNum type="arabicPeriod"/>
              <a:tabLst>
                <a:tab pos="914400" algn="l"/>
              </a:tabLst>
            </a:pPr>
            <a:r>
              <a:rPr lang="en-US" sz="2400" dirty="0">
                <a:effectLst/>
              </a:rPr>
              <a:t>Evaluation.</a:t>
            </a:r>
          </a:p>
          <a:p>
            <a:pPr marL="742950" marR="0" lvl="1" indent="-285750">
              <a:spcBef>
                <a:spcPts val="0"/>
              </a:spcBef>
              <a:spcAft>
                <a:spcPts val="800"/>
              </a:spcAft>
              <a:buFont typeface="+mj-lt"/>
              <a:buAutoNum type="arabicPeriod"/>
              <a:tabLst>
                <a:tab pos="914400" algn="l"/>
              </a:tabLst>
            </a:pPr>
            <a:r>
              <a:rPr lang="en-US" sz="2400" dirty="0">
                <a:effectLst/>
              </a:rPr>
              <a:t>Conclusion.</a:t>
            </a:r>
          </a:p>
        </p:txBody>
      </p:sp>
      <p:pic>
        <p:nvPicPr>
          <p:cNvPr id="29" name="Audio 28">
            <a:extLst>
              <a:ext uri="{FF2B5EF4-FFF2-40B4-BE49-F238E27FC236}">
                <a16:creationId xmlns:a16="http://schemas.microsoft.com/office/drawing/2014/main" id="{8FDC1149-7C17-9B66-120B-440127CFDD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06617701"/>
      </p:ext>
    </p:extLst>
  </p:cSld>
  <p:clrMapOvr>
    <a:masterClrMapping/>
  </p:clrMapOvr>
  <mc:AlternateContent xmlns:mc="http://schemas.openxmlformats.org/markup-compatibility/2006">
    <mc:Choice xmlns:p14="http://schemas.microsoft.com/office/powerpoint/2010/main" Requires="p14">
      <p:transition p14:dur="10" advTm="33380"/>
    </mc:Choice>
    <mc:Fallback>
      <p:transition advTm="333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4221C-976D-BD26-F301-CA00693FE3C2}"/>
              </a:ext>
            </a:extLst>
          </p:cNvPr>
          <p:cNvSpPr>
            <a:spLocks noGrp="1"/>
          </p:cNvSpPr>
          <p:nvPr>
            <p:ph type="title"/>
          </p:nvPr>
        </p:nvSpPr>
        <p:spPr>
          <a:xfrm>
            <a:off x="581193" y="729658"/>
            <a:ext cx="11029616" cy="988332"/>
          </a:xfrm>
        </p:spPr>
        <p:txBody>
          <a:bodyPr anchor="b">
            <a:normAutofit/>
          </a:bodyPr>
          <a:lstStyle/>
          <a:p>
            <a:r>
              <a:rPr lang="en-US" dirty="0"/>
              <a:t>Research Methodology and Design</a:t>
            </a:r>
          </a:p>
        </p:txBody>
      </p:sp>
      <p:sp>
        <p:nvSpPr>
          <p:cNvPr id="3" name="Content Placeholder 2">
            <a:extLst>
              <a:ext uri="{FF2B5EF4-FFF2-40B4-BE49-F238E27FC236}">
                <a16:creationId xmlns:a16="http://schemas.microsoft.com/office/drawing/2014/main" id="{432CE7E0-6943-324B-D192-A3247884750A}"/>
              </a:ext>
            </a:extLst>
          </p:cNvPr>
          <p:cNvSpPr>
            <a:spLocks noGrp="1"/>
          </p:cNvSpPr>
          <p:nvPr>
            <p:ph sz="half" idx="1"/>
          </p:nvPr>
        </p:nvSpPr>
        <p:spPr>
          <a:xfrm>
            <a:off x="581194" y="2228003"/>
            <a:ext cx="5422390" cy="3633047"/>
          </a:xfrm>
        </p:spPr>
        <p:txBody>
          <a:bodyPr anchor="ctr">
            <a:normAutofit/>
          </a:bodyPr>
          <a:lstStyle/>
          <a:p>
            <a:pPr marL="0" indent="0">
              <a:buSzPct val="100000"/>
              <a:buNone/>
            </a:pPr>
            <a:r>
              <a:rPr lang="en-US" sz="2000" b="1" dirty="0"/>
              <a:t>1. Problem Understanding and Definition</a:t>
            </a:r>
          </a:p>
          <a:p>
            <a:pPr lvl="1"/>
            <a:r>
              <a:rPr lang="en-US" sz="2000" dirty="0"/>
              <a:t>Analyzing the problem space of front-shop consumer sentiment recognition.</a:t>
            </a:r>
          </a:p>
          <a:p>
            <a:pPr lvl="1"/>
            <a:r>
              <a:rPr lang="en-US" sz="2000" dirty="0"/>
              <a:t>Considering potential challenges and reviewing relevant literature on sentiment analysis</a:t>
            </a:r>
          </a:p>
          <a:p>
            <a:pPr lvl="1"/>
            <a:r>
              <a:rPr lang="en-US" sz="2000" dirty="0"/>
              <a:t>Defining the scope and requirements of the system.</a:t>
            </a:r>
          </a:p>
        </p:txBody>
      </p:sp>
      <p:pic>
        <p:nvPicPr>
          <p:cNvPr id="5" name="Content Placeholder 4" descr="A robot touching a touch screen&#10;&#10;Description automatically generated">
            <a:extLst>
              <a:ext uri="{FF2B5EF4-FFF2-40B4-BE49-F238E27FC236}">
                <a16:creationId xmlns:a16="http://schemas.microsoft.com/office/drawing/2014/main" id="{125FD666-6535-F39F-6BFB-AFD707A968CA}"/>
              </a:ext>
            </a:extLst>
          </p:cNvPr>
          <p:cNvPicPr>
            <a:picLocks noGrp="1" noChangeAspect="1"/>
          </p:cNvPicPr>
          <p:nvPr>
            <p:ph sz="half" idx="2"/>
          </p:nvPr>
        </p:nvPicPr>
        <p:blipFill rotWithShape="1">
          <a:blip r:embed="rId5"/>
          <a:srcRect l="32539" r="8878" b="-2"/>
          <a:stretch/>
        </p:blipFill>
        <p:spPr>
          <a:xfrm>
            <a:off x="6188417" y="2228003"/>
            <a:ext cx="5422392" cy="3633047"/>
          </a:xfrm>
          <a:noFill/>
        </p:spPr>
      </p:pic>
      <p:pic>
        <p:nvPicPr>
          <p:cNvPr id="27" name="Audio 26">
            <a:extLst>
              <a:ext uri="{FF2B5EF4-FFF2-40B4-BE49-F238E27FC236}">
                <a16:creationId xmlns:a16="http://schemas.microsoft.com/office/drawing/2014/main" id="{33B2C8BD-3797-411B-2D1E-8BD87F231E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37167450"/>
      </p:ext>
    </p:extLst>
  </p:cSld>
  <p:clrMapOvr>
    <a:masterClrMapping/>
  </p:clrMapOvr>
  <mc:AlternateContent xmlns:mc="http://schemas.openxmlformats.org/markup-compatibility/2006">
    <mc:Choice xmlns:p14="http://schemas.microsoft.com/office/powerpoint/2010/main" Requires="p14">
      <p:transition p14:dur="10" advTm="24893"/>
    </mc:Choice>
    <mc:Fallback>
      <p:transition advTm="24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FCDA-DC68-71F0-2C34-7CDB1BD96BFB}"/>
              </a:ext>
            </a:extLst>
          </p:cNvPr>
          <p:cNvSpPr>
            <a:spLocks noGrp="1"/>
          </p:cNvSpPr>
          <p:nvPr>
            <p:ph type="title"/>
          </p:nvPr>
        </p:nvSpPr>
        <p:spPr>
          <a:xfrm>
            <a:off x="581193" y="729658"/>
            <a:ext cx="11029616" cy="988332"/>
          </a:xfrm>
        </p:spPr>
        <p:txBody>
          <a:bodyPr anchor="b">
            <a:normAutofit/>
          </a:bodyPr>
          <a:lstStyle/>
          <a:p>
            <a:r>
              <a:rPr lang="en-US" dirty="0"/>
              <a:t>Research Methodology and Design</a:t>
            </a:r>
          </a:p>
        </p:txBody>
      </p:sp>
      <p:pic>
        <p:nvPicPr>
          <p:cNvPr id="6" name="Content Placeholder 5" descr="A blue circuit board in the shape of a human head&#10;&#10;Description automatically generated">
            <a:extLst>
              <a:ext uri="{FF2B5EF4-FFF2-40B4-BE49-F238E27FC236}">
                <a16:creationId xmlns:a16="http://schemas.microsoft.com/office/drawing/2014/main" id="{4EC49948-2C9F-DF30-C4E8-FFA8EA015696}"/>
              </a:ext>
            </a:extLst>
          </p:cNvPr>
          <p:cNvPicPr>
            <a:picLocks noGrp="1" noChangeAspect="1"/>
          </p:cNvPicPr>
          <p:nvPr>
            <p:ph sz="half" idx="1"/>
          </p:nvPr>
        </p:nvPicPr>
        <p:blipFill rotWithShape="1">
          <a:blip r:embed="rId5"/>
          <a:srcRect r="138" b="1"/>
          <a:stretch/>
        </p:blipFill>
        <p:spPr>
          <a:xfrm>
            <a:off x="581193" y="2228003"/>
            <a:ext cx="5422390" cy="3633047"/>
          </a:xfrm>
          <a:noFill/>
        </p:spPr>
      </p:pic>
      <p:sp>
        <p:nvSpPr>
          <p:cNvPr id="3" name="Content Placeholder 2">
            <a:extLst>
              <a:ext uri="{FF2B5EF4-FFF2-40B4-BE49-F238E27FC236}">
                <a16:creationId xmlns:a16="http://schemas.microsoft.com/office/drawing/2014/main" id="{641C8CD7-B06B-F158-C595-35D770C3AF4E}"/>
              </a:ext>
            </a:extLst>
          </p:cNvPr>
          <p:cNvSpPr>
            <a:spLocks noGrp="1"/>
          </p:cNvSpPr>
          <p:nvPr>
            <p:ph sz="half" idx="2"/>
          </p:nvPr>
        </p:nvSpPr>
        <p:spPr>
          <a:xfrm>
            <a:off x="6188417" y="2228003"/>
            <a:ext cx="5422392" cy="3633047"/>
          </a:xfrm>
        </p:spPr>
        <p:txBody>
          <a:bodyPr anchor="ctr">
            <a:normAutofit/>
          </a:bodyPr>
          <a:lstStyle/>
          <a:p>
            <a:pPr marL="0" indent="0">
              <a:lnSpc>
                <a:spcPct val="90000"/>
              </a:lnSpc>
              <a:buNone/>
            </a:pPr>
            <a:r>
              <a:rPr lang="en-US" b="1" dirty="0"/>
              <a:t>2a. Design and Development - Data Collection and Pre-processing</a:t>
            </a:r>
          </a:p>
          <a:p>
            <a:pPr lvl="1">
              <a:lnSpc>
                <a:spcPct val="90000"/>
              </a:lnSpc>
            </a:pPr>
            <a:r>
              <a:rPr lang="en-US" sz="1800" dirty="0"/>
              <a:t>Collecting a diverse dataset of customer-agent interactions.</a:t>
            </a:r>
          </a:p>
          <a:p>
            <a:pPr lvl="1">
              <a:lnSpc>
                <a:spcPct val="90000"/>
              </a:lnSpc>
            </a:pPr>
            <a:r>
              <a:rPr lang="en-US" sz="1800" dirty="0"/>
              <a:t>Addressing potential biases in participant behavior, </a:t>
            </a:r>
          </a:p>
        </p:txBody>
      </p:sp>
      <p:pic>
        <p:nvPicPr>
          <p:cNvPr id="27" name="Audio 26">
            <a:extLst>
              <a:ext uri="{FF2B5EF4-FFF2-40B4-BE49-F238E27FC236}">
                <a16:creationId xmlns:a16="http://schemas.microsoft.com/office/drawing/2014/main" id="{70EBE38A-446E-ADC9-5001-FCF7A81DAB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81487239"/>
      </p:ext>
    </p:extLst>
  </p:cSld>
  <p:clrMapOvr>
    <a:masterClrMapping/>
  </p:clrMapOvr>
  <mc:AlternateContent xmlns:mc="http://schemas.openxmlformats.org/markup-compatibility/2006">
    <mc:Choice xmlns:p14="http://schemas.microsoft.com/office/powerpoint/2010/main" Requires="p14">
      <p:transition p14:dur="10" advTm="34719"/>
    </mc:Choice>
    <mc:Fallback>
      <p:transition advTm="34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FCDA-DC68-71F0-2C34-7CDB1BD96BFB}"/>
              </a:ext>
            </a:extLst>
          </p:cNvPr>
          <p:cNvSpPr>
            <a:spLocks noGrp="1"/>
          </p:cNvSpPr>
          <p:nvPr>
            <p:ph type="title"/>
          </p:nvPr>
        </p:nvSpPr>
        <p:spPr>
          <a:xfrm>
            <a:off x="581193" y="729658"/>
            <a:ext cx="11029616" cy="988332"/>
          </a:xfrm>
        </p:spPr>
        <p:txBody>
          <a:bodyPr anchor="b">
            <a:normAutofit/>
          </a:bodyPr>
          <a:lstStyle/>
          <a:p>
            <a:r>
              <a:rPr lang="en-US" dirty="0"/>
              <a:t>Research Methodology and Design</a:t>
            </a:r>
          </a:p>
        </p:txBody>
      </p:sp>
      <p:sp>
        <p:nvSpPr>
          <p:cNvPr id="3" name="Content Placeholder 2">
            <a:extLst>
              <a:ext uri="{FF2B5EF4-FFF2-40B4-BE49-F238E27FC236}">
                <a16:creationId xmlns:a16="http://schemas.microsoft.com/office/drawing/2014/main" id="{641C8CD7-B06B-F158-C595-35D770C3AF4E}"/>
              </a:ext>
            </a:extLst>
          </p:cNvPr>
          <p:cNvSpPr>
            <a:spLocks noGrp="1"/>
          </p:cNvSpPr>
          <p:nvPr>
            <p:ph sz="half" idx="1"/>
          </p:nvPr>
        </p:nvSpPr>
        <p:spPr>
          <a:xfrm>
            <a:off x="581194" y="2228003"/>
            <a:ext cx="5422390" cy="3633047"/>
          </a:xfrm>
        </p:spPr>
        <p:txBody>
          <a:bodyPr anchor="ctr">
            <a:normAutofit/>
          </a:bodyPr>
          <a:lstStyle/>
          <a:p>
            <a:pPr marL="0" indent="0">
              <a:buNone/>
            </a:pPr>
            <a:r>
              <a:rPr lang="en-US" sz="2000" b="1" dirty="0"/>
              <a:t>2b. Design and Development - Deep Neural Network Architecture</a:t>
            </a:r>
          </a:p>
          <a:p>
            <a:pPr lvl="1"/>
            <a:r>
              <a:rPr lang="en-US" sz="2000" dirty="0"/>
              <a:t>Designing and constructing three deep neural networks based on relevant papers.</a:t>
            </a:r>
          </a:p>
          <a:p>
            <a:pPr lvl="1"/>
            <a:r>
              <a:rPr lang="en-US" sz="2000" dirty="0"/>
              <a:t>Lack of existing code and incomplete information </a:t>
            </a:r>
          </a:p>
        </p:txBody>
      </p:sp>
      <p:pic>
        <p:nvPicPr>
          <p:cNvPr id="6" name="Content Placeholder 5" descr="A person touching a screen with smiley faces&#10;&#10;Description automatically generated">
            <a:extLst>
              <a:ext uri="{FF2B5EF4-FFF2-40B4-BE49-F238E27FC236}">
                <a16:creationId xmlns:a16="http://schemas.microsoft.com/office/drawing/2014/main" id="{A464D49F-5FA1-E0B4-7CB7-FDFDA5BCE59C}"/>
              </a:ext>
            </a:extLst>
          </p:cNvPr>
          <p:cNvPicPr>
            <a:picLocks noGrp="1" noChangeAspect="1"/>
          </p:cNvPicPr>
          <p:nvPr>
            <p:ph sz="half" idx="2"/>
          </p:nvPr>
        </p:nvPicPr>
        <p:blipFill rotWithShape="1">
          <a:blip r:embed="rId5"/>
          <a:srcRect l="18658" r="-2" b="-2"/>
          <a:stretch/>
        </p:blipFill>
        <p:spPr>
          <a:xfrm>
            <a:off x="6188417" y="2228003"/>
            <a:ext cx="5422392" cy="3633047"/>
          </a:xfrm>
          <a:noFill/>
        </p:spPr>
      </p:pic>
      <p:pic>
        <p:nvPicPr>
          <p:cNvPr id="31" name="Audio 30">
            <a:extLst>
              <a:ext uri="{FF2B5EF4-FFF2-40B4-BE49-F238E27FC236}">
                <a16:creationId xmlns:a16="http://schemas.microsoft.com/office/drawing/2014/main" id="{466ECFA0-2CA7-E4D2-0984-D37E0E6407D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35883286"/>
      </p:ext>
    </p:extLst>
  </p:cSld>
  <p:clrMapOvr>
    <a:masterClrMapping/>
  </p:clrMapOvr>
  <mc:AlternateContent xmlns:mc="http://schemas.openxmlformats.org/markup-compatibility/2006">
    <mc:Choice xmlns:p14="http://schemas.microsoft.com/office/powerpoint/2010/main" Requires="p14">
      <p:transition p14:dur="10" advTm="22177"/>
    </mc:Choice>
    <mc:Fallback>
      <p:transition advTm="22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FCDA-DC68-71F0-2C34-7CDB1BD96BFB}"/>
              </a:ext>
            </a:extLst>
          </p:cNvPr>
          <p:cNvSpPr>
            <a:spLocks noGrp="1"/>
          </p:cNvSpPr>
          <p:nvPr>
            <p:ph type="title"/>
          </p:nvPr>
        </p:nvSpPr>
        <p:spPr>
          <a:xfrm>
            <a:off x="581193" y="729658"/>
            <a:ext cx="11029616" cy="988332"/>
          </a:xfrm>
        </p:spPr>
        <p:txBody>
          <a:bodyPr anchor="b">
            <a:normAutofit/>
          </a:bodyPr>
          <a:lstStyle/>
          <a:p>
            <a:r>
              <a:rPr lang="en-US" dirty="0"/>
              <a:t>Research Methodology and Design</a:t>
            </a:r>
          </a:p>
        </p:txBody>
      </p:sp>
      <p:pic>
        <p:nvPicPr>
          <p:cNvPr id="6" name="Content Placeholder 5" descr="A robot touching a computer&#10;&#10;Description automatically generated">
            <a:extLst>
              <a:ext uri="{FF2B5EF4-FFF2-40B4-BE49-F238E27FC236}">
                <a16:creationId xmlns:a16="http://schemas.microsoft.com/office/drawing/2014/main" id="{1B307B54-5CB4-7D7F-61E8-9D9DB4DDBE0D}"/>
              </a:ext>
            </a:extLst>
          </p:cNvPr>
          <p:cNvPicPr>
            <a:picLocks noGrp="1" noChangeAspect="1"/>
          </p:cNvPicPr>
          <p:nvPr>
            <p:ph sz="half" idx="1"/>
          </p:nvPr>
        </p:nvPicPr>
        <p:blipFill rotWithShape="1">
          <a:blip r:embed="rId5"/>
          <a:srcRect l="10486" r="5560" b="1"/>
          <a:stretch/>
        </p:blipFill>
        <p:spPr>
          <a:xfrm>
            <a:off x="581193" y="2228003"/>
            <a:ext cx="5422390" cy="3633047"/>
          </a:xfrm>
          <a:noFill/>
        </p:spPr>
      </p:pic>
      <p:sp>
        <p:nvSpPr>
          <p:cNvPr id="3" name="Content Placeholder 2">
            <a:extLst>
              <a:ext uri="{FF2B5EF4-FFF2-40B4-BE49-F238E27FC236}">
                <a16:creationId xmlns:a16="http://schemas.microsoft.com/office/drawing/2014/main" id="{641C8CD7-B06B-F158-C595-35D770C3AF4E}"/>
              </a:ext>
            </a:extLst>
          </p:cNvPr>
          <p:cNvSpPr>
            <a:spLocks noGrp="1"/>
          </p:cNvSpPr>
          <p:nvPr>
            <p:ph sz="half" idx="2"/>
          </p:nvPr>
        </p:nvSpPr>
        <p:spPr>
          <a:xfrm>
            <a:off x="6188417" y="2228003"/>
            <a:ext cx="5422392" cy="3633047"/>
          </a:xfrm>
        </p:spPr>
        <p:txBody>
          <a:bodyPr anchor="ctr">
            <a:normAutofit/>
          </a:bodyPr>
          <a:lstStyle/>
          <a:p>
            <a:pPr marL="0" indent="0">
              <a:lnSpc>
                <a:spcPct val="90000"/>
              </a:lnSpc>
              <a:buNone/>
            </a:pPr>
            <a:r>
              <a:rPr lang="en-US" b="1" dirty="0"/>
              <a:t>2c. Design and Development - Training and Validation</a:t>
            </a:r>
          </a:p>
          <a:p>
            <a:pPr lvl="1">
              <a:lnSpc>
                <a:spcPct val="90000"/>
              </a:lnSpc>
            </a:pPr>
            <a:r>
              <a:rPr lang="en-US" sz="1800" dirty="0"/>
              <a:t>Splitting the dataset into training, validation, and test sets.</a:t>
            </a:r>
          </a:p>
          <a:p>
            <a:pPr lvl="1">
              <a:lnSpc>
                <a:spcPct val="90000"/>
              </a:lnSpc>
            </a:pPr>
            <a:r>
              <a:rPr lang="en-US" sz="1800" dirty="0"/>
              <a:t>Training and fine-tuning the model on the training set.</a:t>
            </a:r>
          </a:p>
          <a:p>
            <a:pPr lvl="1">
              <a:lnSpc>
                <a:spcPct val="90000"/>
              </a:lnSpc>
            </a:pPr>
            <a:r>
              <a:rPr lang="en-US" sz="1800" dirty="0"/>
              <a:t>Utilizing the validation set for training validation to optimize model performance.</a:t>
            </a:r>
          </a:p>
          <a:p>
            <a:pPr lvl="1">
              <a:lnSpc>
                <a:spcPct val="90000"/>
              </a:lnSpc>
            </a:pPr>
            <a:r>
              <a:rPr lang="en-US" sz="1800" dirty="0"/>
              <a:t>Ensuring sufficient data samples in training/validation without compromising the test set's size and reliability.</a:t>
            </a:r>
          </a:p>
        </p:txBody>
      </p:sp>
      <p:pic>
        <p:nvPicPr>
          <p:cNvPr id="32" name="Audio 31">
            <a:extLst>
              <a:ext uri="{FF2B5EF4-FFF2-40B4-BE49-F238E27FC236}">
                <a16:creationId xmlns:a16="http://schemas.microsoft.com/office/drawing/2014/main" id="{601080E4-42F0-45FC-45E6-B8079F404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328519080"/>
      </p:ext>
    </p:extLst>
  </p:cSld>
  <p:clrMapOvr>
    <a:masterClrMapping/>
  </p:clrMapOvr>
  <mc:AlternateContent xmlns:mc="http://schemas.openxmlformats.org/markup-compatibility/2006">
    <mc:Choice xmlns:p14="http://schemas.microsoft.com/office/powerpoint/2010/main" Requires="p14">
      <p:transition p14:dur="10" advTm="34336"/>
    </mc:Choice>
    <mc:Fallback>
      <p:transition advTm="34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Digital Numbers">
            <a:extLst>
              <a:ext uri="{FF2B5EF4-FFF2-40B4-BE49-F238E27FC236}">
                <a16:creationId xmlns:a16="http://schemas.microsoft.com/office/drawing/2014/main" id="{EA70616B-E344-4856-8DF9-707C2623661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0681" r="9091" b="12711"/>
          <a:stretch/>
        </p:blipFill>
        <p:spPr>
          <a:xfrm>
            <a:off x="20" y="10"/>
            <a:ext cx="12191980" cy="6857990"/>
          </a:xfrm>
          <a:prstGeom prst="rect">
            <a:avLst/>
          </a:prstGeom>
        </p:spPr>
      </p:pic>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6"/>
            <a:ext cx="7213600" cy="1121871"/>
          </a:xfrm>
        </p:spPr>
        <p:txBody>
          <a:bodyPr anchor="ctr">
            <a:normAutofit/>
          </a:bodyPr>
          <a:lstStyle/>
          <a:p>
            <a:pPr algn="ctr"/>
            <a:r>
              <a:rPr lang="en-US" dirty="0"/>
              <a:t>Outline</a:t>
            </a:r>
          </a:p>
        </p:txBody>
      </p:sp>
      <p:graphicFrame>
        <p:nvGraphicFramePr>
          <p:cNvPr id="6" name="Content Placeholder 5" descr="SmartArt">
            <a:extLst>
              <a:ext uri="{FF2B5EF4-FFF2-40B4-BE49-F238E27FC236}">
                <a16:creationId xmlns:a16="http://schemas.microsoft.com/office/drawing/2014/main" id="{BF629521-FFD2-45DA-9D1D-A5F09BD5A2D9}"/>
              </a:ext>
            </a:extLst>
          </p:cNvPr>
          <p:cNvGraphicFramePr>
            <a:graphicFrameLocks noGrp="1"/>
          </p:cNvGraphicFramePr>
          <p:nvPr>
            <p:ph idx="1"/>
          </p:nvPr>
        </p:nvGraphicFramePr>
        <p:xfrm>
          <a:off x="719571" y="2198254"/>
          <a:ext cx="6854248" cy="35639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78" name="Audio 77">
            <a:extLst>
              <a:ext uri="{FF2B5EF4-FFF2-40B4-BE49-F238E27FC236}">
                <a16:creationId xmlns:a16="http://schemas.microsoft.com/office/drawing/2014/main" id="{A2267F6F-F62E-41D4-14EF-D037E8A253F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09322005"/>
      </p:ext>
    </p:extLst>
  </p:cSld>
  <p:clrMapOvr>
    <a:masterClrMapping/>
  </p:clrMapOvr>
  <mc:AlternateContent xmlns:mc="http://schemas.openxmlformats.org/markup-compatibility/2006">
    <mc:Choice xmlns:p14="http://schemas.microsoft.com/office/powerpoint/2010/main" Requires="p14">
      <p:transition p14:dur="10" advTm="21784"/>
    </mc:Choice>
    <mc:Fallback>
      <p:transition advTm="21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FCDA-DC68-71F0-2C34-7CDB1BD96BFB}"/>
              </a:ext>
            </a:extLst>
          </p:cNvPr>
          <p:cNvSpPr>
            <a:spLocks noGrp="1"/>
          </p:cNvSpPr>
          <p:nvPr>
            <p:ph type="title"/>
          </p:nvPr>
        </p:nvSpPr>
        <p:spPr/>
        <p:txBody>
          <a:bodyPr/>
          <a:lstStyle/>
          <a:p>
            <a:r>
              <a:rPr lang="en-US" dirty="0"/>
              <a:t>Research Methodology and Design</a:t>
            </a:r>
          </a:p>
        </p:txBody>
      </p:sp>
      <p:sp>
        <p:nvSpPr>
          <p:cNvPr id="3" name="Content Placeholder 2">
            <a:extLst>
              <a:ext uri="{FF2B5EF4-FFF2-40B4-BE49-F238E27FC236}">
                <a16:creationId xmlns:a16="http://schemas.microsoft.com/office/drawing/2014/main" id="{641C8CD7-B06B-F158-C595-35D770C3AF4E}"/>
              </a:ext>
            </a:extLst>
          </p:cNvPr>
          <p:cNvSpPr>
            <a:spLocks noGrp="1"/>
          </p:cNvSpPr>
          <p:nvPr>
            <p:ph sz="half" idx="1"/>
          </p:nvPr>
        </p:nvSpPr>
        <p:spPr/>
        <p:txBody>
          <a:bodyPr>
            <a:normAutofit/>
          </a:bodyPr>
          <a:lstStyle/>
          <a:p>
            <a:pPr marL="0" indent="0">
              <a:buNone/>
            </a:pPr>
            <a:r>
              <a:rPr lang="en-US" sz="2000" b="1" dirty="0"/>
              <a:t>3. Evaluation</a:t>
            </a:r>
          </a:p>
          <a:p>
            <a:pPr lvl="1"/>
            <a:r>
              <a:rPr lang="en-US" sz="2000" dirty="0"/>
              <a:t>Evaluating the proposed model's viability using standard metrics: accuracy, precision, recall, and F1-score.</a:t>
            </a:r>
          </a:p>
          <a:p>
            <a:pPr lvl="1"/>
            <a:r>
              <a:rPr lang="en-US" sz="2000" dirty="0"/>
              <a:t>Metrics assess the system's classification performance against ground truth from consumer data.</a:t>
            </a:r>
          </a:p>
          <a:p>
            <a:pPr lvl="1"/>
            <a:r>
              <a:rPr lang="en-US" sz="2000" dirty="0"/>
              <a:t>Quantifying the model's effectiveness in sentiment recognition and its ability to generalize to real-world scenarios.</a:t>
            </a:r>
          </a:p>
        </p:txBody>
      </p:sp>
      <p:pic>
        <p:nvPicPr>
          <p:cNvPr id="6" name="Content Placeholder 5">
            <a:extLst>
              <a:ext uri="{FF2B5EF4-FFF2-40B4-BE49-F238E27FC236}">
                <a16:creationId xmlns:a16="http://schemas.microsoft.com/office/drawing/2014/main" id="{C27CA52A-3995-9C2D-02B3-D66ABF048BB1}"/>
              </a:ext>
            </a:extLst>
          </p:cNvPr>
          <p:cNvPicPr>
            <a:picLocks noGrp="1" noChangeAspect="1"/>
          </p:cNvPicPr>
          <p:nvPr>
            <p:ph sz="half" idx="2"/>
          </p:nvPr>
        </p:nvPicPr>
        <p:blipFill>
          <a:blip r:embed="rId5"/>
          <a:stretch>
            <a:fillRect/>
          </a:stretch>
        </p:blipFill>
        <p:spPr>
          <a:xfrm>
            <a:off x="6188075" y="2237189"/>
            <a:ext cx="5422900" cy="3613935"/>
          </a:xfrm>
        </p:spPr>
      </p:pic>
      <p:pic>
        <p:nvPicPr>
          <p:cNvPr id="38" name="Audio 37">
            <a:extLst>
              <a:ext uri="{FF2B5EF4-FFF2-40B4-BE49-F238E27FC236}">
                <a16:creationId xmlns:a16="http://schemas.microsoft.com/office/drawing/2014/main" id="{AB49F2A0-7C40-E86C-B29E-6E65F1B150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58855630"/>
      </p:ext>
    </p:extLst>
  </p:cSld>
  <p:clrMapOvr>
    <a:masterClrMapping/>
  </p:clrMapOvr>
  <mc:AlternateContent xmlns:mc="http://schemas.openxmlformats.org/markup-compatibility/2006">
    <mc:Choice xmlns:p14="http://schemas.microsoft.com/office/powerpoint/2010/main" Requires="p14">
      <p:transition p14:dur="10" advTm="21279"/>
    </mc:Choice>
    <mc:Fallback>
      <p:transition advTm="21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FCDA-DC68-71F0-2C34-7CDB1BD96BFB}"/>
              </a:ext>
            </a:extLst>
          </p:cNvPr>
          <p:cNvSpPr>
            <a:spLocks noGrp="1"/>
          </p:cNvSpPr>
          <p:nvPr>
            <p:ph type="title"/>
          </p:nvPr>
        </p:nvSpPr>
        <p:spPr>
          <a:xfrm>
            <a:off x="581193" y="729658"/>
            <a:ext cx="11029616" cy="988332"/>
          </a:xfrm>
        </p:spPr>
        <p:txBody>
          <a:bodyPr anchor="b">
            <a:normAutofit/>
          </a:bodyPr>
          <a:lstStyle/>
          <a:p>
            <a:r>
              <a:rPr lang="en-US" dirty="0"/>
              <a:t>Research Methodology and Design</a:t>
            </a:r>
          </a:p>
        </p:txBody>
      </p:sp>
      <p:pic>
        <p:nvPicPr>
          <p:cNvPr id="6" name="Content Placeholder 5" descr="A blue background with many icons&#10;&#10;Description automatically generated">
            <a:extLst>
              <a:ext uri="{FF2B5EF4-FFF2-40B4-BE49-F238E27FC236}">
                <a16:creationId xmlns:a16="http://schemas.microsoft.com/office/drawing/2014/main" id="{21D5B6C6-9687-E34F-2F7E-8F370A196EB9}"/>
              </a:ext>
            </a:extLst>
          </p:cNvPr>
          <p:cNvPicPr>
            <a:picLocks noGrp="1" noChangeAspect="1"/>
          </p:cNvPicPr>
          <p:nvPr>
            <p:ph sz="half" idx="1"/>
          </p:nvPr>
        </p:nvPicPr>
        <p:blipFill>
          <a:blip r:embed="rId5"/>
          <a:stretch>
            <a:fillRect/>
          </a:stretch>
        </p:blipFill>
        <p:spPr>
          <a:xfrm>
            <a:off x="581193" y="3065045"/>
            <a:ext cx="5795636" cy="2289275"/>
          </a:xfrm>
          <a:noFill/>
        </p:spPr>
      </p:pic>
      <p:sp>
        <p:nvSpPr>
          <p:cNvPr id="3" name="Content Placeholder 2">
            <a:extLst>
              <a:ext uri="{FF2B5EF4-FFF2-40B4-BE49-F238E27FC236}">
                <a16:creationId xmlns:a16="http://schemas.microsoft.com/office/drawing/2014/main" id="{641C8CD7-B06B-F158-C595-35D770C3AF4E}"/>
              </a:ext>
            </a:extLst>
          </p:cNvPr>
          <p:cNvSpPr>
            <a:spLocks noGrp="1"/>
          </p:cNvSpPr>
          <p:nvPr>
            <p:ph sz="half" idx="2"/>
          </p:nvPr>
        </p:nvSpPr>
        <p:spPr>
          <a:xfrm>
            <a:off x="6188417" y="2228003"/>
            <a:ext cx="5422392" cy="3633047"/>
          </a:xfrm>
        </p:spPr>
        <p:txBody>
          <a:bodyPr anchor="ctr">
            <a:normAutofit/>
          </a:bodyPr>
          <a:lstStyle/>
          <a:p>
            <a:pPr marL="0" indent="0">
              <a:buNone/>
            </a:pPr>
            <a:r>
              <a:rPr lang="en-US" b="1" dirty="0"/>
              <a:t>4. Conclusion</a:t>
            </a:r>
            <a:endParaRPr lang="en-US" dirty="0"/>
          </a:p>
          <a:p>
            <a:pPr lvl="1"/>
            <a:r>
              <a:rPr lang="en-US" sz="1800" dirty="0"/>
              <a:t>Concluding phase of the research.</a:t>
            </a:r>
          </a:p>
          <a:p>
            <a:pPr lvl="1"/>
            <a:r>
              <a:rPr lang="en-US" sz="1800" dirty="0"/>
              <a:t>Drawing conclusions based on the results obtained during the evaluation phase.</a:t>
            </a:r>
          </a:p>
        </p:txBody>
      </p:sp>
      <p:pic>
        <p:nvPicPr>
          <p:cNvPr id="34" name="Audio 33">
            <a:extLst>
              <a:ext uri="{FF2B5EF4-FFF2-40B4-BE49-F238E27FC236}">
                <a16:creationId xmlns:a16="http://schemas.microsoft.com/office/drawing/2014/main" id="{37932FCC-52A5-D989-D8FD-188C811FB99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65752697"/>
      </p:ext>
    </p:extLst>
  </p:cSld>
  <p:clrMapOvr>
    <a:masterClrMapping/>
  </p:clrMapOvr>
  <mc:AlternateContent xmlns:mc="http://schemas.openxmlformats.org/markup-compatibility/2006">
    <mc:Choice xmlns:p14="http://schemas.microsoft.com/office/powerpoint/2010/main" Requires="p14">
      <p:transition p14:dur="10" advTm="17829"/>
    </mc:Choice>
    <mc:Fallback>
      <p:transition advTm="1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9758F-DD69-3D18-5A91-961B798FCB3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3700" kern="1200" dirty="0">
                <a:solidFill>
                  <a:srgbClr val="FFFFFF"/>
                </a:solidFill>
                <a:latin typeface="+mj-lt"/>
                <a:ea typeface="+mj-ea"/>
                <a:cs typeface="+mj-cs"/>
              </a:rPr>
              <a:t>Ethical Considerations: Ethical Challenge and Solutions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F0F18D4-FE39-9422-F94F-073BF904136B}"/>
              </a:ext>
            </a:extLst>
          </p:cNvPr>
          <p:cNvSpPr>
            <a:spLocks noGrp="1"/>
          </p:cNvSpPr>
          <p:nvPr>
            <p:ph sz="half" idx="1"/>
          </p:nvPr>
        </p:nvSpPr>
        <p:spPr>
          <a:xfrm>
            <a:off x="3698240" y="591344"/>
            <a:ext cx="8219440" cy="5585619"/>
          </a:xfrm>
        </p:spPr>
        <p:txBody>
          <a:bodyPr vert="horz" lIns="91440" tIns="45720" rIns="91440" bIns="45720" rtlCol="0" anchor="ctr">
            <a:normAutofit/>
          </a:bodyPr>
          <a:lstStyle/>
          <a:p>
            <a:r>
              <a:rPr lang="en-US" sz="2200" dirty="0"/>
              <a:t>Potential Solutions: Enhancing Naturalness</a:t>
            </a:r>
          </a:p>
          <a:p>
            <a:pPr lvl="1">
              <a:buFont typeface="Courier New" panose="02070309020205020404" pitchFamily="49" charset="0"/>
              <a:buChar char="o"/>
            </a:pPr>
            <a:r>
              <a:rPr lang="en-US" sz="2200" b="1" dirty="0"/>
              <a:t>Scripted Negative Encounters:</a:t>
            </a:r>
          </a:p>
          <a:p>
            <a:pPr lvl="1">
              <a:buFont typeface="Courier New" panose="02070309020205020404" pitchFamily="49" charset="0"/>
              <a:buChar char="o"/>
            </a:pPr>
            <a:r>
              <a:rPr lang="en-US" sz="2200" b="1" dirty="0"/>
              <a:t>Expert Narrators:</a:t>
            </a:r>
          </a:p>
          <a:p>
            <a:pPr lvl="1">
              <a:buFont typeface="Courier New" panose="02070309020205020404" pitchFamily="49" charset="0"/>
              <a:buChar char="o"/>
            </a:pPr>
            <a:r>
              <a:rPr lang="en-US" sz="2200" b="1" dirty="0"/>
              <a:t>Diverse Scenarios:</a:t>
            </a:r>
          </a:p>
        </p:txBody>
      </p:sp>
      <p:pic>
        <p:nvPicPr>
          <p:cNvPr id="32" name="Audio 31">
            <a:extLst>
              <a:ext uri="{FF2B5EF4-FFF2-40B4-BE49-F238E27FC236}">
                <a16:creationId xmlns:a16="http://schemas.microsoft.com/office/drawing/2014/main" id="{EF6ECE73-BC4C-A361-F6AB-557BD12EA6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901218530"/>
      </p:ext>
    </p:extLst>
  </p:cSld>
  <p:clrMapOvr>
    <a:masterClrMapping/>
  </p:clrMapOvr>
  <mc:AlternateContent xmlns:mc="http://schemas.openxmlformats.org/markup-compatibility/2006">
    <mc:Choice xmlns:p14="http://schemas.microsoft.com/office/powerpoint/2010/main" Requires="p14">
      <p:transition p14:dur="10" advTm="43670"/>
    </mc:Choice>
    <mc:Fallback>
      <p:transition advTm="43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F71D-03C9-4088-958A-747232585F91}"/>
              </a:ext>
            </a:extLst>
          </p:cNvPr>
          <p:cNvSpPr>
            <a:spLocks noGrp="1"/>
          </p:cNvSpPr>
          <p:nvPr>
            <p:ph type="title"/>
          </p:nvPr>
        </p:nvSpPr>
        <p:spPr>
          <a:xfrm>
            <a:off x="581192" y="702156"/>
            <a:ext cx="11029616" cy="1013800"/>
          </a:xfrm>
        </p:spPr>
        <p:txBody>
          <a:bodyPr anchor="b">
            <a:normAutofit/>
          </a:bodyPr>
          <a:lstStyle/>
          <a:p>
            <a:r>
              <a:rPr lang="en-US" dirty="0"/>
              <a:t>Timeline of Proposed Activities</a:t>
            </a:r>
          </a:p>
        </p:txBody>
      </p:sp>
      <p:graphicFrame>
        <p:nvGraphicFramePr>
          <p:cNvPr id="5" name="Diagram 4">
            <a:extLst>
              <a:ext uri="{FF2B5EF4-FFF2-40B4-BE49-F238E27FC236}">
                <a16:creationId xmlns:a16="http://schemas.microsoft.com/office/drawing/2014/main" id="{6AD6FF6D-6318-46C4-7A61-5B0A03CECFA1}"/>
              </a:ext>
            </a:extLst>
          </p:cNvPr>
          <p:cNvGraphicFramePr/>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9" name="Audio 28">
            <a:extLst>
              <a:ext uri="{FF2B5EF4-FFF2-40B4-BE49-F238E27FC236}">
                <a16:creationId xmlns:a16="http://schemas.microsoft.com/office/drawing/2014/main" id="{D8CDACFE-743E-34F5-F015-FCB1583528C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52467279"/>
      </p:ext>
    </p:extLst>
  </p:cSld>
  <p:clrMapOvr>
    <a:masterClrMapping/>
  </p:clrMapOvr>
  <mc:AlternateContent xmlns:mc="http://schemas.openxmlformats.org/markup-compatibility/2006">
    <mc:Choice xmlns:p14="http://schemas.microsoft.com/office/powerpoint/2010/main" Requires="p14">
      <p:transition p14:dur="10" advTm="33543"/>
    </mc:Choice>
    <mc:Fallback>
      <p:transition advTm="33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9EA6-7FDD-B15F-E719-530BAB9588D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Conclusion </a:t>
            </a:r>
          </a:p>
        </p:txBody>
      </p:sp>
      <p:sp>
        <p:nvSpPr>
          <p:cNvPr id="3" name="Content Placeholder 2">
            <a:extLst>
              <a:ext uri="{FF2B5EF4-FFF2-40B4-BE49-F238E27FC236}">
                <a16:creationId xmlns:a16="http://schemas.microsoft.com/office/drawing/2014/main" id="{9F05E152-D62C-D713-6A00-551E877D7203}"/>
              </a:ext>
            </a:extLst>
          </p:cNvPr>
          <p:cNvSpPr>
            <a:spLocks noGrp="1"/>
          </p:cNvSpPr>
          <p:nvPr>
            <p:ph idx="1"/>
          </p:nvPr>
        </p:nvSpPr>
        <p:spPr>
          <a:xfrm>
            <a:off x="4810259" y="649480"/>
            <a:ext cx="6555347" cy="5546047"/>
          </a:xfrm>
        </p:spPr>
        <p:txBody>
          <a:bodyPr anchor="ctr">
            <a:normAutofit/>
          </a:bodyPr>
          <a:lstStyle/>
          <a:p>
            <a:r>
              <a:rPr lang="en-US" sz="1700" b="1"/>
              <a:t>Study Aim: </a:t>
            </a:r>
            <a:r>
              <a:rPr lang="en-US" sz="1700"/>
              <a:t>Enhance customer sentiment tracking using advanced sentiment analysis models.</a:t>
            </a:r>
          </a:p>
          <a:p>
            <a:pPr lvl="1"/>
            <a:r>
              <a:rPr lang="en-US" sz="1700"/>
              <a:t>Real-time insights into front-shop customer sentiments.</a:t>
            </a:r>
          </a:p>
          <a:p>
            <a:pPr lvl="1"/>
            <a:r>
              <a:rPr lang="en-US" sz="1700"/>
              <a:t>Utilize cutting-edge technology for accuracy and efficiency.</a:t>
            </a:r>
          </a:p>
          <a:p>
            <a:r>
              <a:rPr lang="en-US" sz="1700" b="1"/>
              <a:t>Addressing Limitations:</a:t>
            </a:r>
            <a:endParaRPr lang="en-US" sz="1700"/>
          </a:p>
          <a:p>
            <a:pPr lvl="1">
              <a:buFont typeface="Courier New" panose="02070309020205020404" pitchFamily="49" charset="0"/>
              <a:buChar char="o"/>
            </a:pPr>
            <a:r>
              <a:rPr lang="en-US" sz="1700"/>
              <a:t>Challenges of traditional methods: response bias, delayed feedback, scalability.</a:t>
            </a:r>
          </a:p>
          <a:p>
            <a:pPr lvl="1">
              <a:buFont typeface="Courier New" panose="02070309020205020404" pitchFamily="49" charset="0"/>
              <a:buChar char="o"/>
            </a:pPr>
            <a:r>
              <a:rPr lang="en-US" sz="1700"/>
              <a:t>Employ advanced sentiment analysis for accurate, immediate insights.</a:t>
            </a:r>
          </a:p>
          <a:p>
            <a:r>
              <a:rPr lang="en-US" sz="1700" b="1"/>
              <a:t>Proposed Approach:</a:t>
            </a:r>
          </a:p>
          <a:p>
            <a:pPr lvl="1">
              <a:buFont typeface="Courier New" panose="02070309020205020404" pitchFamily="49" charset="0"/>
              <a:buChar char="o"/>
            </a:pPr>
            <a:r>
              <a:rPr lang="en-US" sz="1700"/>
              <a:t>Deep sentiment analysis to capture nuanced customer-agent interactions.</a:t>
            </a:r>
          </a:p>
          <a:p>
            <a:pPr lvl="1">
              <a:buFont typeface="Courier New" panose="02070309020205020404" pitchFamily="49" charset="0"/>
              <a:buChar char="o"/>
            </a:pPr>
            <a:r>
              <a:rPr lang="en-US" sz="1700"/>
              <a:t>Comprehensive understanding of sentiments in front-shop settings.</a:t>
            </a:r>
          </a:p>
          <a:p>
            <a:r>
              <a:rPr lang="en-US" sz="1700" b="1"/>
              <a:t>Key Model Focus:</a:t>
            </a:r>
          </a:p>
          <a:p>
            <a:pPr lvl="1">
              <a:buFont typeface="Courier New" panose="02070309020205020404" pitchFamily="49" charset="0"/>
              <a:buChar char="o"/>
            </a:pPr>
            <a:r>
              <a:rPr lang="en-US" sz="1700"/>
              <a:t>Mustaqeem et al. (2023) approach selected for investigation.</a:t>
            </a:r>
          </a:p>
          <a:p>
            <a:pPr lvl="1">
              <a:buFont typeface="Courier New" panose="02070309020205020404" pitchFamily="49" charset="0"/>
              <a:buChar char="o"/>
            </a:pPr>
            <a:r>
              <a:rPr lang="en-US" sz="1700"/>
              <a:t>Substantial promise in speech-based sentiment recognition.</a:t>
            </a:r>
          </a:p>
          <a:p>
            <a:pPr marL="0" indent="0">
              <a:buNone/>
            </a:pPr>
            <a:endParaRPr lang="en-US" sz="1700"/>
          </a:p>
        </p:txBody>
      </p:sp>
      <p:pic>
        <p:nvPicPr>
          <p:cNvPr id="37" name="Audio 36">
            <a:extLst>
              <a:ext uri="{FF2B5EF4-FFF2-40B4-BE49-F238E27FC236}">
                <a16:creationId xmlns:a16="http://schemas.microsoft.com/office/drawing/2014/main" id="{2F789036-9328-94A9-6475-40BC0CC0EE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456197224"/>
      </p:ext>
    </p:extLst>
  </p:cSld>
  <p:clrMapOvr>
    <a:masterClrMapping/>
  </p:clrMapOvr>
  <mc:AlternateContent xmlns:mc="http://schemas.openxmlformats.org/markup-compatibility/2006">
    <mc:Choice xmlns:p14="http://schemas.microsoft.com/office/powerpoint/2010/main" Requires="p14">
      <p:transition p14:dur="10" advTm="51201"/>
    </mc:Choice>
    <mc:Fallback>
      <p:transition advTm="51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C99EA6-7FDD-B15F-E719-530BAB9588D2}"/>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Conclusion </a:t>
            </a:r>
          </a:p>
        </p:txBody>
      </p:sp>
      <p:sp>
        <p:nvSpPr>
          <p:cNvPr id="3" name="Content Placeholder 2">
            <a:extLst>
              <a:ext uri="{FF2B5EF4-FFF2-40B4-BE49-F238E27FC236}">
                <a16:creationId xmlns:a16="http://schemas.microsoft.com/office/drawing/2014/main" id="{9F05E152-D62C-D713-6A00-551E877D7203}"/>
              </a:ext>
            </a:extLst>
          </p:cNvPr>
          <p:cNvSpPr>
            <a:spLocks noGrp="1"/>
          </p:cNvSpPr>
          <p:nvPr>
            <p:ph idx="1"/>
          </p:nvPr>
        </p:nvSpPr>
        <p:spPr>
          <a:xfrm>
            <a:off x="4810259" y="649480"/>
            <a:ext cx="6555347" cy="5546047"/>
          </a:xfrm>
        </p:spPr>
        <p:txBody>
          <a:bodyPr anchor="ctr">
            <a:normAutofit/>
          </a:bodyPr>
          <a:lstStyle/>
          <a:p>
            <a:r>
              <a:rPr lang="en-US" sz="1800" b="1" dirty="0"/>
              <a:t>Ethical Considerations:</a:t>
            </a:r>
            <a:endParaRPr lang="en-US" sz="1800" dirty="0"/>
          </a:p>
          <a:p>
            <a:pPr lvl="1">
              <a:buFont typeface="Courier New" panose="02070309020205020404" pitchFamily="49" charset="0"/>
              <a:buChar char="o"/>
            </a:pPr>
            <a:r>
              <a:rPr lang="en-US" sz="1800" dirty="0"/>
              <a:t>Data collection compliance, informed consent, risk assessment.</a:t>
            </a:r>
          </a:p>
          <a:p>
            <a:pPr lvl="1">
              <a:buFont typeface="Courier New" panose="02070309020205020404" pitchFamily="49" charset="0"/>
              <a:buChar char="o"/>
            </a:pPr>
            <a:r>
              <a:rPr lang="en-US" sz="1800" dirty="0"/>
              <a:t>Protecting participants' rights and privacy.</a:t>
            </a:r>
          </a:p>
          <a:p>
            <a:r>
              <a:rPr lang="en-US" sz="1800" b="1" dirty="0"/>
              <a:t>Systematic Research Design:</a:t>
            </a:r>
            <a:endParaRPr lang="en-US" sz="1800" dirty="0"/>
          </a:p>
          <a:p>
            <a:pPr lvl="1">
              <a:buFont typeface="Courier New" panose="02070309020205020404" pitchFamily="49" charset="0"/>
              <a:buChar char="o"/>
            </a:pPr>
            <a:r>
              <a:rPr lang="en-US" sz="1800" dirty="0"/>
              <a:t>Sequential phases: problem understanding, data collection, model development, training, validation, and evaluation.</a:t>
            </a:r>
          </a:p>
          <a:p>
            <a:pPr lvl="1">
              <a:buFont typeface="Courier New" panose="02070309020205020404" pitchFamily="49" charset="0"/>
              <a:buChar char="o"/>
            </a:pPr>
            <a:r>
              <a:rPr lang="en-US" sz="1800" dirty="0"/>
              <a:t>Structured approach for achieving objectives.</a:t>
            </a:r>
          </a:p>
          <a:p>
            <a:r>
              <a:rPr lang="en-US" sz="1800" dirty="0"/>
              <a:t>Advancing Customer Experience Management:</a:t>
            </a:r>
          </a:p>
          <a:p>
            <a:pPr lvl="1">
              <a:buFont typeface="Courier New" panose="02070309020205020404" pitchFamily="49" charset="0"/>
              <a:buChar char="o"/>
            </a:pPr>
            <a:r>
              <a:rPr lang="en-US" sz="1800" dirty="0"/>
              <a:t>Use insights from customer-agent interactions.</a:t>
            </a:r>
          </a:p>
          <a:p>
            <a:pPr lvl="1">
              <a:buFont typeface="Courier New" panose="02070309020205020404" pitchFamily="49" charset="0"/>
              <a:buChar char="o"/>
            </a:pPr>
            <a:r>
              <a:rPr lang="en-US" sz="1800" dirty="0"/>
              <a:t>Inform decisions, boost satisfaction, maintain competitiveness.</a:t>
            </a:r>
          </a:p>
          <a:p>
            <a:endParaRPr lang="en-US" sz="1800" dirty="0"/>
          </a:p>
          <a:p>
            <a:endParaRPr lang="en-US" sz="1800" dirty="0"/>
          </a:p>
          <a:p>
            <a:endParaRPr lang="en-US" sz="1800" dirty="0"/>
          </a:p>
          <a:p>
            <a:pPr marL="0" indent="0">
              <a:buNone/>
            </a:pPr>
            <a:endParaRPr lang="en-US" sz="1700" dirty="0"/>
          </a:p>
        </p:txBody>
      </p:sp>
      <p:pic>
        <p:nvPicPr>
          <p:cNvPr id="38" name="Audio 37">
            <a:extLst>
              <a:ext uri="{FF2B5EF4-FFF2-40B4-BE49-F238E27FC236}">
                <a16:creationId xmlns:a16="http://schemas.microsoft.com/office/drawing/2014/main" id="{4DC73D3E-3E53-D5C1-6171-A3D772F344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15778585"/>
      </p:ext>
    </p:extLst>
  </p:cSld>
  <p:clrMapOvr>
    <a:masterClrMapping/>
  </p:clrMapOvr>
  <mc:AlternateContent xmlns:mc="http://schemas.openxmlformats.org/markup-compatibility/2006">
    <mc:Choice xmlns:p14="http://schemas.microsoft.com/office/powerpoint/2010/main" Requires="p14">
      <p:transition p14:dur="10" advTm="49907"/>
    </mc:Choice>
    <mc:Fallback>
      <p:transition advTm="49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00A9-7016-8F56-363E-7AA59BEE90A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4508A62-1534-C636-63F4-8AC6E30370CE}"/>
              </a:ext>
            </a:extLst>
          </p:cNvPr>
          <p:cNvSpPr>
            <a:spLocks noGrp="1"/>
          </p:cNvSpPr>
          <p:nvPr>
            <p:ph idx="1"/>
          </p:nvPr>
        </p:nvSpPr>
        <p:spPr>
          <a:xfrm>
            <a:off x="581192" y="1943100"/>
            <a:ext cx="11458408" cy="4914900"/>
          </a:xfrm>
        </p:spPr>
        <p:txBody>
          <a:bodyPr>
            <a:normAutofit fontScale="92500" lnSpcReduction="10000"/>
          </a:bodyPr>
          <a:lstStyle/>
          <a:p>
            <a:r>
              <a:rPr lang="en-US" sz="1600" dirty="0"/>
              <a:t>Devlin, J., Chang, M. W., Lee, K., &amp; Toutanova, K. (2018). BERT: Pre-training of Deep Bidirectional Transformers for Language Understanding. Proceedings of the Conference of the North American Chapter of the Association for Computational Linguistics: Human Language Technologies (NAACL HLT 2019), 1, 4171–4186. https://arxiv.org/abs/1810.04805v2</a:t>
            </a:r>
          </a:p>
          <a:p>
            <a:r>
              <a:rPr lang="en-US" sz="1600" dirty="0"/>
              <a:t>European Union. (2016). Regulation (EU) 2016/679 of the European Parliament and of the Council of 27 April 2016 on the protection of natural persons with regard to the processing of personal data and on the free movement of such data, and repealing Directive 95/46/EC (General Data Protection Regulation). Official Journal of the European Union, 119, 1–88.</a:t>
            </a:r>
          </a:p>
          <a:p>
            <a:r>
              <a:rPr lang="en-US" sz="1600" dirty="0"/>
              <a:t>Hajli, N., Sims, J., Zadeh, A. H., &amp; Richard, M.-O. (2017). A social commerce investigation of the role of trust in a social networking site on purchase intentions. Journal of Business Research, 71, 133–141.</a:t>
            </a:r>
          </a:p>
          <a:p>
            <a:r>
              <a:rPr lang="en-US" sz="1600" dirty="0"/>
              <a:t>Kraus, M., &amp; Feuerriegel, S. (2019). Sentiment analysis based on rhetorical structure theory: Learning deep neural networks from discourse trees. Expert Systems with Applications, 118, 65–79.</a:t>
            </a:r>
          </a:p>
          <a:p>
            <a:r>
              <a:rPr lang="en-US" sz="1600" dirty="0"/>
              <a:t>Lemon, K. N., &amp; Verhoef, P. C. (2016). Understanding customer experience throughout the customer journey. Journal of Marketing, 80(6), 69–96.</a:t>
            </a:r>
          </a:p>
          <a:p>
            <a:r>
              <a:rPr lang="en-US" sz="1600" dirty="0"/>
              <a:t>Liu, Z.-T., Han, M.-T., Wu, B.-H., &amp; Rehman, A. (2023). Speech emotion recognition based on convolutional neural network with attention-based bidirectional long short-term memory network and multi-task learning. Applied Acoustics, 202, 109178.</a:t>
            </a:r>
          </a:p>
          <a:p>
            <a:r>
              <a:rPr lang="en-US" sz="1600" dirty="0"/>
              <a:t>Mikolov, T., Chen, K., Corrado, G., &amp; Dean, J. (2013, May 2). Efficient Estimation of Word Representations in Vector Space. Proc. of the 1st International Conference on Learning Representations (ICLR) 2013.</a:t>
            </a:r>
          </a:p>
          <a:p>
            <a:r>
              <a:rPr lang="en-US" sz="1600" dirty="0"/>
              <a:t>Mustaqeem, K., El Saddik, A., Alotaibi, F. S., &amp; Pham, N. T. (2023). AAD-Net: Advanced end-to-end signal processing system for human emotion detection and recognition using attention-based deep echo state network. Knowledge-Based Systems, 270, 110525.</a:t>
            </a:r>
          </a:p>
          <a:p>
            <a:r>
              <a:rPr lang="en-US" sz="1600" dirty="0"/>
              <a:t>Ott, M., Choi, Y., Cardie, C., &amp; Hancock, J. T. (2011). Finding Deceptive Opinion Spam by Any Stretch of the Imagination. Proc. of the 49th Annual Meeting of the Association for Computational Linguistics: Human Language Technologies, 309–319.</a:t>
            </a:r>
          </a:p>
        </p:txBody>
      </p:sp>
      <p:pic>
        <p:nvPicPr>
          <p:cNvPr id="22" name="Audio 21">
            <a:extLst>
              <a:ext uri="{FF2B5EF4-FFF2-40B4-BE49-F238E27FC236}">
                <a16:creationId xmlns:a16="http://schemas.microsoft.com/office/drawing/2014/main" id="{35C91ECB-B456-916B-D5A8-B3FE1D919B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39379334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repeatCount="0" fill="hold" display="0">
                  <p:stCondLst>
                    <p:cond delay="indefinite"/>
                  </p:stCondLst>
                  <p:endCondLst>
                    <p:cond evt="onStopAudio" delay="0">
                      <p:tgtEl>
                        <p:sldTgt/>
                      </p:tgtEl>
                    </p:cond>
                  </p:endCondLst>
                </p:cTn>
                <p:tgtEl>
                  <p:spTgt spid="2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F00A9-7016-8F56-363E-7AA59BEE90A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4508A62-1534-C636-63F4-8AC6E30370CE}"/>
              </a:ext>
            </a:extLst>
          </p:cNvPr>
          <p:cNvSpPr>
            <a:spLocks noGrp="1"/>
          </p:cNvSpPr>
          <p:nvPr>
            <p:ph idx="1"/>
          </p:nvPr>
        </p:nvSpPr>
        <p:spPr>
          <a:xfrm>
            <a:off x="581192" y="1943100"/>
            <a:ext cx="11458408" cy="4914900"/>
          </a:xfrm>
        </p:spPr>
        <p:txBody>
          <a:bodyPr>
            <a:normAutofit fontScale="92500" lnSpcReduction="20000"/>
          </a:bodyPr>
          <a:lstStyle/>
          <a:p>
            <a:r>
              <a:rPr lang="en-US" sz="1800" dirty="0"/>
              <a:t>Pang, B., &amp; Lee, L. (2008). Opinion mining and sentiment analysis. Foundations and Trends in Information Retrieval, 2(1–2), 1–135.</a:t>
            </a:r>
          </a:p>
          <a:p>
            <a:r>
              <a:rPr lang="en-US" sz="1800" dirty="0"/>
              <a:t>Pennington, J., Socher, R., &amp; Manning, C. D. (2014). Glove: Global vectors for word representation. In Proc. of the 2014 Conference on Empirical Methods in Natural Language Processing (EMNLP), 1532–1543.</a:t>
            </a:r>
          </a:p>
          <a:p>
            <a:r>
              <a:rPr lang="en-US" sz="1800" dirty="0"/>
              <a:t>Preethi, G., Krishna, P. V., Obaidat, M. S., Saritha, V., &amp; Yenduri, S. (2017). Application of deep learning to sentiment analysis for recommender system on cloud. In Proc. 2017 IEEE International Conference on Computer, Information and Telecommunication Systems (CITS), 93–97.</a:t>
            </a:r>
          </a:p>
          <a:p>
            <a:r>
              <a:rPr lang="en-US" sz="1800" dirty="0"/>
              <a:t>Sun, C., Qiu, X., Xu, Y., &amp; Huang, X. (2019). How to fine-tune BERT for text classification? Proc. of the 18th China National Conference on Chinese Computational Linguistics, 194–206.</a:t>
            </a:r>
          </a:p>
          <a:p>
            <a:r>
              <a:rPr lang="en-US" sz="1800" dirty="0"/>
              <a:t>Venable, J., Pries-Heje, J., &amp; Baskerville, R. (2017). Choosing a design science research methodology. In Proc. Australasian Conference on Information Systems (ACIS), 1–12.</a:t>
            </a:r>
          </a:p>
          <a:p>
            <a:r>
              <a:rPr lang="en-US" sz="1800" dirty="0"/>
              <a:t>Verhoef, P. C., Kannan, P. K., &amp; Inman, J. J. (2015). From multi-channel retailing to omni-channel retailing: introduction to the special issue on multi-channel retailing. Journal of Retailing, 91(2), 174–181.</a:t>
            </a:r>
          </a:p>
          <a:p>
            <a:r>
              <a:rPr lang="en-US" sz="1800" dirty="0"/>
              <a:t>Verhoef, P. C., Lemon, K. N., Parasuraman, A., Roggeveen, A., Tsiros, M., &amp; Schlesinger, L. A. (2009). Customer experience creation: Determinants, dynamics and management strategies. Journal of Retailing, 85(1), 31–41.</a:t>
            </a:r>
          </a:p>
          <a:p>
            <a:r>
              <a:rPr lang="en-US" sz="1800" dirty="0"/>
              <a:t>Zhang, L., Wang, S., &amp; Liu, B. (2018). Deep learning for sentiment analysis: A survey. Wiley Interdisciplinary Reviews: Data Mining and Knowledge Discovery, 8(4), e1253.</a:t>
            </a:r>
          </a:p>
          <a:p>
            <a:r>
              <a:rPr lang="en-US" sz="1800" dirty="0"/>
              <a:t>Zhang, P., Bai, X., Zhao, J., Liang, Y., Wang, F., &amp; Wu, X. (2023). Speech Emotion Recognition Using Dual Global Context Attention and Time-Frequency Features. In Proc. 2023 International Joint Conference on Neural Networks (IJCNN), 1–7.</a:t>
            </a:r>
          </a:p>
        </p:txBody>
      </p:sp>
      <p:pic>
        <p:nvPicPr>
          <p:cNvPr id="31" name="Audio 30">
            <a:extLst>
              <a:ext uri="{FF2B5EF4-FFF2-40B4-BE49-F238E27FC236}">
                <a16:creationId xmlns:a16="http://schemas.microsoft.com/office/drawing/2014/main" id="{14B56C20-57F6-593C-B2EA-54DBBA1828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62350753"/>
      </p:ext>
    </p:extLst>
  </p:cSld>
  <p:clrMapOvr>
    <a:masterClrMapping/>
  </p:clrMapOvr>
  <mc:AlternateContent xmlns:mc="http://schemas.openxmlformats.org/markup-compatibility/2006">
    <mc:Choice xmlns:p14="http://schemas.microsoft.com/office/powerpoint/2010/main" Requires="p14">
      <p:transition p14:dur="10" advTm="8584"/>
    </mc:Choice>
    <mc:Fallback>
      <p:transition advTm="8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fontScale="90000"/>
          </a:bodyPr>
          <a:lstStyle/>
          <a:p>
            <a:r>
              <a:rPr lang="en-US" dirty="0">
                <a:solidFill>
                  <a:srgbClr val="FFFFFF"/>
                </a:solidFill>
                <a:latin typeface="Rage Italic" panose="03070502040507070304" pitchFamily="66" charset="0"/>
                <a:cs typeface="Dreaming Outloud Pro" panose="020F0502020204030204" pitchFamily="66" charset="0"/>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042146" y="3505095"/>
            <a:ext cx="3703320" cy="2629006"/>
          </a:xfrm>
        </p:spPr>
        <p:txBody>
          <a:bodyPr>
            <a:normAutofit/>
          </a:bodyPr>
          <a:lstStyle/>
          <a:p>
            <a:r>
              <a:rPr lang="en-US" dirty="0" err="1">
                <a:solidFill>
                  <a:schemeClr val="accent1">
                    <a:lumMod val="50000"/>
                  </a:schemeClr>
                </a:solidFill>
              </a:rPr>
              <a:t>Nomusa</a:t>
            </a:r>
            <a:r>
              <a:rPr lang="en-US" dirty="0">
                <a:solidFill>
                  <a:schemeClr val="accent1">
                    <a:lumMod val="50000"/>
                  </a:schemeClr>
                </a:solidFill>
              </a:rPr>
              <a:t> Majola &lt;mbali@setlacorp.co.za&gt;</a:t>
            </a:r>
          </a:p>
          <a:p>
            <a:endParaRPr lang="en-US" dirty="0">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pic>
        <p:nvPicPr>
          <p:cNvPr id="19" name="Audio 18">
            <a:extLst>
              <a:ext uri="{FF2B5EF4-FFF2-40B4-BE49-F238E27FC236}">
                <a16:creationId xmlns:a16="http://schemas.microsoft.com/office/drawing/2014/main" id="{ECAB1236-7754-FFF3-DD1E-266C1027AA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01347425"/>
      </p:ext>
    </p:extLst>
  </p:cSld>
  <p:clrMapOvr>
    <a:masterClrMapping/>
  </p:clrMapOvr>
  <mc:AlternateContent xmlns:mc="http://schemas.openxmlformats.org/markup-compatibility/2006">
    <mc:Choice xmlns:p14="http://schemas.microsoft.com/office/powerpoint/2010/main" Requires="p14">
      <p:transition p14:dur="10" advTm="8735"/>
    </mc:Choice>
    <mc:Fallback>
      <p:transition advTm="8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B87E68-E23D-F654-FF01-76F699FEB5F5}"/>
              </a:ext>
            </a:extLst>
          </p:cNvPr>
          <p:cNvSpPr>
            <a:spLocks noGrp="1"/>
          </p:cNvSpPr>
          <p:nvPr>
            <p:ph type="title"/>
          </p:nvPr>
        </p:nvSpPr>
        <p:spPr>
          <a:xfrm>
            <a:off x="4578236" y="224253"/>
            <a:ext cx="6251110" cy="1783080"/>
          </a:xfrm>
        </p:spPr>
        <p:txBody>
          <a:bodyPr anchor="b">
            <a:normAutofit/>
          </a:bodyPr>
          <a:lstStyle/>
          <a:p>
            <a:r>
              <a:rPr lang="en-US" sz="4600" dirty="0"/>
              <a:t>Research Significance, Contribution &amp; Problem</a:t>
            </a:r>
          </a:p>
        </p:txBody>
      </p:sp>
      <p:pic>
        <p:nvPicPr>
          <p:cNvPr id="5" name="Picture 4" descr="Graph on document with pen">
            <a:extLst>
              <a:ext uri="{FF2B5EF4-FFF2-40B4-BE49-F238E27FC236}">
                <a16:creationId xmlns:a16="http://schemas.microsoft.com/office/drawing/2014/main" id="{0646BD7E-677C-E66C-19FD-F9C4AB2F24AB}"/>
              </a:ext>
            </a:extLst>
          </p:cNvPr>
          <p:cNvPicPr>
            <a:picLocks noChangeAspect="1"/>
          </p:cNvPicPr>
          <p:nvPr/>
        </p:nvPicPr>
        <p:blipFill rotWithShape="1">
          <a:blip r:embed="rId5"/>
          <a:srcRect l="34196" r="20473" b="-1"/>
          <a:stretch/>
        </p:blipFill>
        <p:spPr>
          <a:xfrm>
            <a:off x="1" y="10"/>
            <a:ext cx="3942412"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BFC22C-6D8D-DBA0-2082-A22700F95D4A}"/>
              </a:ext>
            </a:extLst>
          </p:cNvPr>
          <p:cNvSpPr>
            <a:spLocks noGrp="1"/>
          </p:cNvSpPr>
          <p:nvPr>
            <p:ph idx="1"/>
          </p:nvPr>
        </p:nvSpPr>
        <p:spPr>
          <a:xfrm>
            <a:off x="4347149" y="2706624"/>
            <a:ext cx="7659972" cy="4023360"/>
          </a:xfrm>
        </p:spPr>
        <p:txBody>
          <a:bodyPr>
            <a:normAutofit/>
          </a:bodyPr>
          <a:lstStyle/>
          <a:p>
            <a:r>
              <a:rPr lang="en-US" sz="2400" b="1" dirty="0"/>
              <a:t>  Introduction to Customer Experience (CX)</a:t>
            </a:r>
            <a:endParaRPr lang="en-US" sz="2400" dirty="0"/>
          </a:p>
          <a:p>
            <a:pPr lvl="1">
              <a:buFont typeface="Courier New" panose="02070309020205020404" pitchFamily="49" charset="0"/>
              <a:buChar char="o"/>
            </a:pPr>
            <a:r>
              <a:rPr lang="en-US" dirty="0"/>
              <a:t>CX crucial for modern business success and longevity.</a:t>
            </a:r>
          </a:p>
          <a:p>
            <a:pPr lvl="1">
              <a:buFont typeface="Courier New" panose="02070309020205020404" pitchFamily="49" charset="0"/>
              <a:buChar char="o"/>
            </a:pPr>
            <a:r>
              <a:rPr lang="en-US" dirty="0"/>
              <a:t>Positive CX fosters loyalty, revenue growth, and distinctiveness (</a:t>
            </a:r>
            <a:r>
              <a:rPr lang="nl-NL" dirty="0"/>
              <a:t>Lemon and Verhoef, 2016; Verhoef, 2009)</a:t>
            </a:r>
            <a:r>
              <a:rPr lang="en-US" dirty="0"/>
              <a:t>.</a:t>
            </a:r>
          </a:p>
          <a:p>
            <a:r>
              <a:rPr lang="en-US" sz="2400" b="1" dirty="0"/>
              <a:t> Challenges of Traditional Approaches</a:t>
            </a:r>
            <a:endParaRPr lang="en-US" sz="2400" dirty="0"/>
          </a:p>
          <a:p>
            <a:pPr lvl="1">
              <a:buFont typeface="Courier New" panose="02070309020205020404" pitchFamily="49" charset="0"/>
              <a:buChar char="o"/>
            </a:pPr>
            <a:r>
              <a:rPr lang="en-US" dirty="0"/>
              <a:t>Traditional CX measurement methods (surveys, feedback forms) have limitations (Verhoef et al., 2015).</a:t>
            </a:r>
          </a:p>
          <a:p>
            <a:pPr lvl="1">
              <a:buFont typeface="Courier New" panose="02070309020205020404" pitchFamily="49" charset="0"/>
              <a:buChar char="o"/>
            </a:pPr>
            <a:r>
              <a:rPr lang="en-US" dirty="0"/>
              <a:t>Issues: response bias, delayed feedback, limited scalability.</a:t>
            </a:r>
          </a:p>
          <a:p>
            <a:pPr lvl="1">
              <a:buFont typeface="Courier New" panose="02070309020205020404" pitchFamily="49" charset="0"/>
              <a:buChar char="o"/>
            </a:pPr>
            <a:endParaRPr lang="en-US" dirty="0"/>
          </a:p>
        </p:txBody>
      </p:sp>
      <p:pic>
        <p:nvPicPr>
          <p:cNvPr id="13" name="Audio 12">
            <a:extLst>
              <a:ext uri="{FF2B5EF4-FFF2-40B4-BE49-F238E27FC236}">
                <a16:creationId xmlns:a16="http://schemas.microsoft.com/office/drawing/2014/main" id="{59EEF413-8E96-77A1-CA4A-568FCC68CF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089221633"/>
      </p:ext>
    </p:extLst>
  </p:cSld>
  <p:clrMapOvr>
    <a:masterClrMapping/>
  </p:clrMapOvr>
  <mc:AlternateContent xmlns:mc="http://schemas.openxmlformats.org/markup-compatibility/2006">
    <mc:Choice xmlns:p14="http://schemas.microsoft.com/office/powerpoint/2010/main" Requires="p14">
      <p:transition p14:dur="10" advTm="32635"/>
    </mc:Choice>
    <mc:Fallback>
      <p:transition advTm="32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10660-7A36-7A25-45E3-4498DB41BA7F}"/>
              </a:ext>
            </a:extLst>
          </p:cNvPr>
          <p:cNvSpPr>
            <a:spLocks noGrp="1"/>
          </p:cNvSpPr>
          <p:nvPr>
            <p:ph type="title"/>
          </p:nvPr>
        </p:nvSpPr>
        <p:spPr>
          <a:xfrm>
            <a:off x="5297762" y="329184"/>
            <a:ext cx="6251110" cy="1783080"/>
          </a:xfrm>
        </p:spPr>
        <p:txBody>
          <a:bodyPr anchor="b">
            <a:normAutofit/>
          </a:bodyPr>
          <a:lstStyle/>
          <a:p>
            <a:r>
              <a:rPr lang="en-US" sz="4600" dirty="0"/>
              <a:t>Research Significance, Contribution &amp; Problem</a:t>
            </a:r>
          </a:p>
        </p:txBody>
      </p:sp>
      <p:pic>
        <p:nvPicPr>
          <p:cNvPr id="5" name="Picture 4" descr="Graph on document with pen">
            <a:extLst>
              <a:ext uri="{FF2B5EF4-FFF2-40B4-BE49-F238E27FC236}">
                <a16:creationId xmlns:a16="http://schemas.microsoft.com/office/drawing/2014/main" id="{E2D0EE59-54A8-5278-FEA5-7B77BCF168D6}"/>
              </a:ext>
            </a:extLst>
          </p:cNvPr>
          <p:cNvPicPr>
            <a:picLocks noChangeAspect="1"/>
          </p:cNvPicPr>
          <p:nvPr/>
        </p:nvPicPr>
        <p:blipFill rotWithShape="1">
          <a:blip r:embed="rId5"/>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E5AEEB-DD60-C531-C36B-735E93E4FC43}"/>
              </a:ext>
            </a:extLst>
          </p:cNvPr>
          <p:cNvSpPr>
            <a:spLocks noGrp="1"/>
          </p:cNvSpPr>
          <p:nvPr>
            <p:ph idx="1"/>
          </p:nvPr>
        </p:nvSpPr>
        <p:spPr>
          <a:xfrm>
            <a:off x="4961745" y="2536112"/>
            <a:ext cx="7045376" cy="4419250"/>
          </a:xfrm>
        </p:spPr>
        <p:txBody>
          <a:bodyPr>
            <a:normAutofit/>
          </a:bodyPr>
          <a:lstStyle/>
          <a:p>
            <a:r>
              <a:rPr lang="en-US" b="1" dirty="0"/>
              <a:t>Rise of Social Media and Sentiment Data</a:t>
            </a:r>
          </a:p>
          <a:p>
            <a:pPr lvl="1">
              <a:buFont typeface="Courier New" panose="02070309020205020404" pitchFamily="49" charset="0"/>
              <a:buChar char="o"/>
            </a:pPr>
            <a:r>
              <a:rPr lang="en-US" sz="2800" dirty="0"/>
              <a:t>Social media accelerates consumer trend changes (</a:t>
            </a:r>
            <a:r>
              <a:rPr lang="en-US" sz="2800" dirty="0" err="1"/>
              <a:t>Hajli</a:t>
            </a:r>
            <a:r>
              <a:rPr lang="en-US" sz="2800" dirty="0"/>
              <a:t> et al., 2017).</a:t>
            </a:r>
          </a:p>
          <a:p>
            <a:pPr lvl="1">
              <a:buFont typeface="Courier New" panose="02070309020205020404" pitchFamily="49" charset="0"/>
              <a:buChar char="o"/>
            </a:pPr>
            <a:r>
              <a:rPr lang="en-US" sz="2800" dirty="0"/>
              <a:t>Provides avenue for expressing opinions, generating vast textual sentiment data (Ott et al., 2011).</a:t>
            </a:r>
          </a:p>
          <a:p>
            <a:pPr marL="800100" lvl="2" indent="-342900">
              <a:spcBef>
                <a:spcPts val="1000"/>
              </a:spcBef>
              <a:buFont typeface="Courier New" panose="02070309020205020404" pitchFamily="49" charset="0"/>
              <a:buChar char="o"/>
            </a:pPr>
            <a:r>
              <a:rPr lang="en-US" sz="2800" dirty="0"/>
              <a:t>Sentiment analysis extracts emotions from text (Pang &amp; Lee, 2008). </a:t>
            </a:r>
          </a:p>
        </p:txBody>
      </p:sp>
      <p:pic>
        <p:nvPicPr>
          <p:cNvPr id="123" name="Audio 122">
            <a:extLst>
              <a:ext uri="{FF2B5EF4-FFF2-40B4-BE49-F238E27FC236}">
                <a16:creationId xmlns:a16="http://schemas.microsoft.com/office/drawing/2014/main" id="{0BB764FE-B554-7AB5-2011-FA746BF1A9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12154761"/>
      </p:ext>
    </p:extLst>
  </p:cSld>
  <p:clrMapOvr>
    <a:masterClrMapping/>
  </p:clrMapOvr>
  <mc:AlternateContent xmlns:mc="http://schemas.openxmlformats.org/markup-compatibility/2006">
    <mc:Choice xmlns:p14="http://schemas.microsoft.com/office/powerpoint/2010/main" Requires="p14">
      <p:transition p14:dur="10" advTm="34522"/>
    </mc:Choice>
    <mc:Fallback>
      <p:transition advTm="34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10660-7A36-7A25-45E3-4498DB41BA7F}"/>
              </a:ext>
            </a:extLst>
          </p:cNvPr>
          <p:cNvSpPr>
            <a:spLocks noGrp="1"/>
          </p:cNvSpPr>
          <p:nvPr>
            <p:ph type="title"/>
          </p:nvPr>
        </p:nvSpPr>
        <p:spPr>
          <a:xfrm>
            <a:off x="5297762" y="329184"/>
            <a:ext cx="6251110" cy="1783080"/>
          </a:xfrm>
        </p:spPr>
        <p:txBody>
          <a:bodyPr anchor="b">
            <a:normAutofit/>
          </a:bodyPr>
          <a:lstStyle/>
          <a:p>
            <a:r>
              <a:rPr lang="en-US" sz="4600" dirty="0"/>
              <a:t>Research Significance, Contribution &amp; Problem</a:t>
            </a:r>
          </a:p>
        </p:txBody>
      </p:sp>
      <p:pic>
        <p:nvPicPr>
          <p:cNvPr id="5" name="Picture 4" descr="Graph on document with pen">
            <a:extLst>
              <a:ext uri="{FF2B5EF4-FFF2-40B4-BE49-F238E27FC236}">
                <a16:creationId xmlns:a16="http://schemas.microsoft.com/office/drawing/2014/main" id="{E2D0EE59-54A8-5278-FEA5-7B77BCF168D6}"/>
              </a:ext>
            </a:extLst>
          </p:cNvPr>
          <p:cNvPicPr>
            <a:picLocks noChangeAspect="1"/>
          </p:cNvPicPr>
          <p:nvPr/>
        </p:nvPicPr>
        <p:blipFill rotWithShape="1">
          <a:blip r:embed="rId5"/>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E5AEEB-DD60-C531-C36B-735E93E4FC43}"/>
              </a:ext>
            </a:extLst>
          </p:cNvPr>
          <p:cNvSpPr>
            <a:spLocks noGrp="1"/>
          </p:cNvSpPr>
          <p:nvPr>
            <p:ph idx="1"/>
          </p:nvPr>
        </p:nvSpPr>
        <p:spPr>
          <a:xfrm>
            <a:off x="4961745" y="2536112"/>
            <a:ext cx="7045376" cy="4419250"/>
          </a:xfrm>
        </p:spPr>
        <p:txBody>
          <a:bodyPr>
            <a:normAutofit/>
          </a:bodyPr>
          <a:lstStyle/>
          <a:p>
            <a:pPr marL="228600" lvl="1">
              <a:spcBef>
                <a:spcPts val="1000"/>
              </a:spcBef>
            </a:pPr>
            <a:r>
              <a:rPr lang="en-US" sz="2800" b="1" dirty="0"/>
              <a:t>Deep Sentiment Analysis and Advancements</a:t>
            </a:r>
          </a:p>
          <a:p>
            <a:pPr lvl="1">
              <a:buFont typeface="Courier New" panose="02070309020205020404" pitchFamily="49" charset="0"/>
              <a:buChar char="o"/>
            </a:pPr>
            <a:r>
              <a:rPr lang="en-US" sz="2800" dirty="0"/>
              <a:t>Deep sentiment analysis has emerged as a promising avenue (Zhang et al., 2018).</a:t>
            </a:r>
          </a:p>
          <a:p>
            <a:pPr lvl="1">
              <a:buFont typeface="Courier New" panose="02070309020205020404" pitchFamily="49" charset="0"/>
              <a:buChar char="o"/>
            </a:pPr>
            <a:r>
              <a:rPr lang="en-US" sz="2800" dirty="0"/>
              <a:t>Deep sentiment analysis boosted by deep learning methodologies.</a:t>
            </a:r>
          </a:p>
          <a:p>
            <a:pPr lvl="1">
              <a:buFont typeface="Courier New" panose="02070309020205020404" pitchFamily="49" charset="0"/>
              <a:buChar char="o"/>
            </a:pPr>
            <a:r>
              <a:rPr lang="en-US" sz="2800" dirty="0"/>
              <a:t>Transformer-based models like BERT revolutionize contextual analysis (Devlin et al., 2018).</a:t>
            </a:r>
          </a:p>
        </p:txBody>
      </p:sp>
      <p:pic>
        <p:nvPicPr>
          <p:cNvPr id="32" name="Audio 31">
            <a:extLst>
              <a:ext uri="{FF2B5EF4-FFF2-40B4-BE49-F238E27FC236}">
                <a16:creationId xmlns:a16="http://schemas.microsoft.com/office/drawing/2014/main" id="{77E2511E-8823-5F3A-6B42-D7445D8B08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17962028"/>
      </p:ext>
    </p:extLst>
  </p:cSld>
  <p:clrMapOvr>
    <a:masterClrMapping/>
  </p:clrMapOvr>
  <mc:AlternateContent xmlns:mc="http://schemas.openxmlformats.org/markup-compatibility/2006">
    <mc:Choice xmlns:p14="http://schemas.microsoft.com/office/powerpoint/2010/main" Requires="p14">
      <p:transition p14:dur="10" advTm="49246"/>
    </mc:Choice>
    <mc:Fallback>
      <p:transition advTm="49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10660-7A36-7A25-45E3-4498DB41BA7F}"/>
              </a:ext>
            </a:extLst>
          </p:cNvPr>
          <p:cNvSpPr>
            <a:spLocks noGrp="1"/>
          </p:cNvSpPr>
          <p:nvPr>
            <p:ph type="title"/>
          </p:nvPr>
        </p:nvSpPr>
        <p:spPr>
          <a:xfrm>
            <a:off x="5297762" y="329184"/>
            <a:ext cx="6251110" cy="1783080"/>
          </a:xfrm>
        </p:spPr>
        <p:txBody>
          <a:bodyPr anchor="b">
            <a:normAutofit/>
          </a:bodyPr>
          <a:lstStyle/>
          <a:p>
            <a:r>
              <a:rPr lang="en-US" sz="4600" dirty="0"/>
              <a:t>Research Significance, Contribution &amp; Problem</a:t>
            </a:r>
          </a:p>
        </p:txBody>
      </p:sp>
      <p:pic>
        <p:nvPicPr>
          <p:cNvPr id="5" name="Picture 4" descr="Graph on document with pen">
            <a:extLst>
              <a:ext uri="{FF2B5EF4-FFF2-40B4-BE49-F238E27FC236}">
                <a16:creationId xmlns:a16="http://schemas.microsoft.com/office/drawing/2014/main" id="{E2D0EE59-54A8-5278-FEA5-7B77BCF168D6}"/>
              </a:ext>
            </a:extLst>
          </p:cNvPr>
          <p:cNvPicPr>
            <a:picLocks noChangeAspect="1"/>
          </p:cNvPicPr>
          <p:nvPr/>
        </p:nvPicPr>
        <p:blipFill rotWithShape="1">
          <a:blip r:embed="rId5"/>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E5AEEB-DD60-C531-C36B-735E93E4FC43}"/>
              </a:ext>
            </a:extLst>
          </p:cNvPr>
          <p:cNvSpPr>
            <a:spLocks noGrp="1"/>
          </p:cNvSpPr>
          <p:nvPr>
            <p:ph idx="1"/>
          </p:nvPr>
        </p:nvSpPr>
        <p:spPr>
          <a:xfrm>
            <a:off x="4961745" y="2536112"/>
            <a:ext cx="7045376" cy="4419250"/>
          </a:xfrm>
        </p:spPr>
        <p:txBody>
          <a:bodyPr>
            <a:normAutofit/>
          </a:bodyPr>
          <a:lstStyle/>
          <a:p>
            <a:pPr marL="228600" lvl="1">
              <a:spcBef>
                <a:spcPts val="1000"/>
              </a:spcBef>
            </a:pPr>
            <a:r>
              <a:rPr lang="en-US" b="1" dirty="0"/>
              <a:t>Leveraging Deep Sentiment Analysis in Front-Shops</a:t>
            </a:r>
          </a:p>
          <a:p>
            <a:pPr marL="914400" lvl="2" indent="-457200">
              <a:spcBef>
                <a:spcPts val="1000"/>
              </a:spcBef>
              <a:buFont typeface="Courier New" panose="02070309020205020404" pitchFamily="49" charset="0"/>
              <a:buChar char="o"/>
            </a:pPr>
            <a:r>
              <a:rPr lang="en-US" sz="2400" dirty="0"/>
              <a:t>Business context: </a:t>
            </a:r>
          </a:p>
          <a:p>
            <a:pPr marL="914400" lvl="2" indent="-457200">
              <a:spcBef>
                <a:spcPts val="1000"/>
              </a:spcBef>
              <a:buFont typeface="Courier New" panose="02070309020205020404" pitchFamily="49" charset="0"/>
              <a:buChar char="o"/>
            </a:pPr>
            <a:r>
              <a:rPr lang="en-US" sz="2400" dirty="0"/>
              <a:t>Real-time CX assessment, not fine-grained for front-shop interactions.</a:t>
            </a:r>
          </a:p>
          <a:p>
            <a:pPr marL="914400" lvl="2" indent="-457200">
              <a:spcBef>
                <a:spcPts val="1000"/>
              </a:spcBef>
              <a:buFont typeface="Courier New" panose="02070309020205020404" pitchFamily="49" charset="0"/>
              <a:buChar char="o"/>
            </a:pPr>
            <a:r>
              <a:rPr lang="en-US" sz="2400" dirty="0"/>
              <a:t>Aims to recognize sentiment in consumer-agent voice interactions.</a:t>
            </a:r>
          </a:p>
        </p:txBody>
      </p:sp>
      <p:pic>
        <p:nvPicPr>
          <p:cNvPr id="31" name="Audio 30">
            <a:extLst>
              <a:ext uri="{FF2B5EF4-FFF2-40B4-BE49-F238E27FC236}">
                <a16:creationId xmlns:a16="http://schemas.microsoft.com/office/drawing/2014/main" id="{E3689D07-7A94-F12A-31D6-BFCD5A573C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72372421"/>
      </p:ext>
    </p:extLst>
  </p:cSld>
  <p:clrMapOvr>
    <a:masterClrMapping/>
  </p:clrMapOvr>
  <mc:AlternateContent xmlns:mc="http://schemas.openxmlformats.org/markup-compatibility/2006">
    <mc:Choice xmlns:p14="http://schemas.microsoft.com/office/powerpoint/2010/main" Requires="p14">
      <p:transition p14:dur="10" advTm="33700"/>
    </mc:Choice>
    <mc:Fallback>
      <p:transition advTm="33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B945-8710-024A-1E75-DA62D56FF6ED}"/>
              </a:ext>
            </a:extLst>
          </p:cNvPr>
          <p:cNvSpPr>
            <a:spLocks noGrp="1"/>
          </p:cNvSpPr>
          <p:nvPr>
            <p:ph type="title"/>
          </p:nvPr>
        </p:nvSpPr>
        <p:spPr>
          <a:xfrm>
            <a:off x="581193" y="729658"/>
            <a:ext cx="11029616" cy="988332"/>
          </a:xfrm>
        </p:spPr>
        <p:txBody>
          <a:bodyPr anchor="b">
            <a:normAutofit/>
          </a:bodyPr>
          <a:lstStyle/>
          <a:p>
            <a:r>
              <a:rPr lang="en-US" dirty="0"/>
              <a:t>Research Significance, Contribution &amp; Problem</a:t>
            </a:r>
            <a:endParaRPr lang="en-US" b="1" dirty="0"/>
          </a:p>
        </p:txBody>
      </p:sp>
      <p:pic>
        <p:nvPicPr>
          <p:cNvPr id="6" name="Picture 5" descr="A person touching a screen with icons&#10;&#10;Description automatically generated">
            <a:extLst>
              <a:ext uri="{FF2B5EF4-FFF2-40B4-BE49-F238E27FC236}">
                <a16:creationId xmlns:a16="http://schemas.microsoft.com/office/drawing/2014/main" id="{452748EC-BF2B-EAA1-5F06-7C59F4287609}"/>
              </a:ext>
            </a:extLst>
          </p:cNvPr>
          <p:cNvPicPr>
            <a:picLocks noChangeAspect="1"/>
          </p:cNvPicPr>
          <p:nvPr/>
        </p:nvPicPr>
        <p:blipFill rotWithShape="1">
          <a:blip r:embed="rId5"/>
          <a:srcRect l="10294" r="4261" b="1"/>
          <a:stretch/>
        </p:blipFill>
        <p:spPr>
          <a:xfrm>
            <a:off x="581193" y="2228003"/>
            <a:ext cx="5422390" cy="3633047"/>
          </a:xfrm>
          <a:prstGeom prst="rect">
            <a:avLst/>
          </a:prstGeom>
          <a:noFill/>
        </p:spPr>
      </p:pic>
      <p:sp>
        <p:nvSpPr>
          <p:cNvPr id="3" name="Content Placeholder 2">
            <a:extLst>
              <a:ext uri="{FF2B5EF4-FFF2-40B4-BE49-F238E27FC236}">
                <a16:creationId xmlns:a16="http://schemas.microsoft.com/office/drawing/2014/main" id="{48214014-FEC0-0034-4F0D-8DC0EC2E5AE1}"/>
              </a:ext>
            </a:extLst>
          </p:cNvPr>
          <p:cNvSpPr>
            <a:spLocks noGrp="1"/>
          </p:cNvSpPr>
          <p:nvPr>
            <p:ph sz="half" idx="2"/>
          </p:nvPr>
        </p:nvSpPr>
        <p:spPr>
          <a:xfrm>
            <a:off x="6188416" y="1879601"/>
            <a:ext cx="5622583" cy="4749800"/>
          </a:xfrm>
        </p:spPr>
        <p:txBody>
          <a:bodyPr anchor="ctr">
            <a:normAutofit/>
          </a:bodyPr>
          <a:lstStyle/>
          <a:p>
            <a:pPr marL="342900" indent="-342900">
              <a:lnSpc>
                <a:spcPct val="90000"/>
              </a:lnSpc>
              <a:spcBef>
                <a:spcPts val="0"/>
              </a:spcBef>
              <a:spcAft>
                <a:spcPts val="800"/>
              </a:spcAft>
              <a:buFont typeface="Symbol" panose="05050102010706020507" pitchFamily="18" charset="2"/>
              <a:buChar char=""/>
              <a:tabLst>
                <a:tab pos="457200" algn="l"/>
              </a:tabLst>
            </a:pPr>
            <a:r>
              <a:rPr lang="en-US" sz="2000" b="1" dirty="0">
                <a:effectLst/>
              </a:rPr>
              <a:t>Research Problem</a:t>
            </a:r>
            <a:r>
              <a:rPr lang="en-US" sz="2000" dirty="0"/>
              <a:t>: How can deep sentiment analysis enhance real-time customer sentiment tracking in front-shop settings?</a:t>
            </a:r>
          </a:p>
          <a:p>
            <a:pPr marL="342900" marR="0" lvl="0" indent="-342900">
              <a:lnSpc>
                <a:spcPct val="90000"/>
              </a:lnSpc>
              <a:spcBef>
                <a:spcPts val="0"/>
              </a:spcBef>
              <a:spcAft>
                <a:spcPts val="800"/>
              </a:spcAft>
              <a:buFont typeface="Symbol" panose="05050102010706020507" pitchFamily="18" charset="2"/>
              <a:buChar char=""/>
              <a:tabLst>
                <a:tab pos="457200" algn="l"/>
              </a:tabLst>
            </a:pPr>
            <a:r>
              <a:rPr lang="en-US" sz="2000" b="1" dirty="0">
                <a:effectLst/>
              </a:rPr>
              <a:t>Research Aim: </a:t>
            </a:r>
            <a:r>
              <a:rPr lang="en-US" sz="2000" dirty="0">
                <a:effectLst/>
              </a:rPr>
              <a:t>to investigate how deep sentiment analysis techniques can be leveraged to provide timely and accurate insights into customer sentiments within front-shop settings. </a:t>
            </a:r>
            <a:endParaRPr lang="en-US" sz="2000" dirty="0"/>
          </a:p>
        </p:txBody>
      </p:sp>
      <p:pic>
        <p:nvPicPr>
          <p:cNvPr id="34" name="Audio 33">
            <a:extLst>
              <a:ext uri="{FF2B5EF4-FFF2-40B4-BE49-F238E27FC236}">
                <a16:creationId xmlns:a16="http://schemas.microsoft.com/office/drawing/2014/main" id="{205D579F-81E0-1E68-E6E8-00823398EC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89850101"/>
      </p:ext>
    </p:extLst>
  </p:cSld>
  <p:clrMapOvr>
    <a:masterClrMapping/>
  </p:clrMapOvr>
  <mc:AlternateContent xmlns:mc="http://schemas.openxmlformats.org/markup-compatibility/2006">
    <mc:Choice xmlns:p14="http://schemas.microsoft.com/office/powerpoint/2010/main" Requires="p14">
      <p:transition p14:dur="10" advTm="42539"/>
    </mc:Choice>
    <mc:Fallback>
      <p:transition advTm="42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34EA6-B12E-3E7B-77AE-13028ED68481}"/>
              </a:ext>
            </a:extLst>
          </p:cNvPr>
          <p:cNvSpPr>
            <a:spLocks noGrp="1"/>
          </p:cNvSpPr>
          <p:nvPr>
            <p:ph type="title"/>
          </p:nvPr>
        </p:nvSpPr>
        <p:spPr>
          <a:xfrm>
            <a:off x="581192" y="702156"/>
            <a:ext cx="11029616" cy="1013800"/>
          </a:xfrm>
        </p:spPr>
        <p:txBody>
          <a:bodyPr anchor="b">
            <a:normAutofit/>
          </a:bodyPr>
          <a:lstStyle/>
          <a:p>
            <a:r>
              <a:rPr lang="en-US" dirty="0"/>
              <a:t>Key Literature Related to the Project</a:t>
            </a:r>
          </a:p>
        </p:txBody>
      </p:sp>
      <p:graphicFrame>
        <p:nvGraphicFramePr>
          <p:cNvPr id="5" name="Content Placeholder 2">
            <a:extLst>
              <a:ext uri="{FF2B5EF4-FFF2-40B4-BE49-F238E27FC236}">
                <a16:creationId xmlns:a16="http://schemas.microsoft.com/office/drawing/2014/main" id="{1EC12A65-7EA0-1732-B73E-FCCD1091D55E}"/>
              </a:ext>
            </a:extLst>
          </p:cNvPr>
          <p:cNvGraphicFramePr>
            <a:graphicFrameLocks noGrp="1"/>
          </p:cNvGraphicFramePr>
          <p:nvPr>
            <p:ph idx="1"/>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extLst>
              <a:ext uri="{FF2B5EF4-FFF2-40B4-BE49-F238E27FC236}">
                <a16:creationId xmlns:a16="http://schemas.microsoft.com/office/drawing/2014/main" id="{946A14EE-9737-B184-210B-D619A9F57B1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11362236"/>
      </p:ext>
    </p:extLst>
  </p:cSld>
  <p:clrMapOvr>
    <a:masterClrMapping/>
  </p:clrMapOvr>
  <mc:AlternateContent xmlns:mc="http://schemas.openxmlformats.org/markup-compatibility/2006">
    <mc:Choice xmlns:p14="http://schemas.microsoft.com/office/powerpoint/2010/main" Requires="p14">
      <p:transition p14:dur="10" advTm="24655"/>
    </mc:Choice>
    <mc:Fallback>
      <p:transition advTm="24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18962-6F73-7262-18E1-CF28A1103DBD}"/>
              </a:ext>
            </a:extLst>
          </p:cNvPr>
          <p:cNvSpPr>
            <a:spLocks noGrp="1"/>
          </p:cNvSpPr>
          <p:nvPr>
            <p:ph type="title"/>
          </p:nvPr>
        </p:nvSpPr>
        <p:spPr>
          <a:xfrm>
            <a:off x="581193" y="729658"/>
            <a:ext cx="11029616" cy="988332"/>
          </a:xfrm>
        </p:spPr>
        <p:txBody>
          <a:bodyPr anchor="b">
            <a:normAutofit fontScale="90000"/>
          </a:bodyPr>
          <a:lstStyle/>
          <a:p>
            <a:r>
              <a:rPr lang="en-US" dirty="0"/>
              <a:t>Key Literature Related to the Project: Zhang et al. (2023)</a:t>
            </a:r>
          </a:p>
        </p:txBody>
      </p:sp>
      <p:pic>
        <p:nvPicPr>
          <p:cNvPr id="5" name="Content Placeholder 4" descr="A person touching a light bulb&#10;&#10;Description automatically generated">
            <a:extLst>
              <a:ext uri="{FF2B5EF4-FFF2-40B4-BE49-F238E27FC236}">
                <a16:creationId xmlns:a16="http://schemas.microsoft.com/office/drawing/2014/main" id="{C98887F5-E9A3-9BB6-4FC0-9C17E98F54B5}"/>
              </a:ext>
            </a:extLst>
          </p:cNvPr>
          <p:cNvPicPr>
            <a:picLocks noGrp="1" noChangeAspect="1"/>
          </p:cNvPicPr>
          <p:nvPr>
            <p:ph sz="half" idx="1"/>
          </p:nvPr>
        </p:nvPicPr>
        <p:blipFill rotWithShape="1">
          <a:blip r:embed="rId5"/>
          <a:srcRect l="1397" r="14649" b="1"/>
          <a:stretch/>
        </p:blipFill>
        <p:spPr>
          <a:xfrm>
            <a:off x="581193" y="2228003"/>
            <a:ext cx="5422390" cy="3633047"/>
          </a:xfrm>
          <a:noFill/>
        </p:spPr>
      </p:pic>
      <p:sp>
        <p:nvSpPr>
          <p:cNvPr id="3" name="Content Placeholder 2">
            <a:extLst>
              <a:ext uri="{FF2B5EF4-FFF2-40B4-BE49-F238E27FC236}">
                <a16:creationId xmlns:a16="http://schemas.microsoft.com/office/drawing/2014/main" id="{30F7FEED-4800-0DCE-59DB-6783BECE7AB4}"/>
              </a:ext>
            </a:extLst>
          </p:cNvPr>
          <p:cNvSpPr>
            <a:spLocks noGrp="1"/>
          </p:cNvSpPr>
          <p:nvPr>
            <p:ph sz="half" idx="2"/>
          </p:nvPr>
        </p:nvSpPr>
        <p:spPr>
          <a:xfrm>
            <a:off x="6188417" y="2228003"/>
            <a:ext cx="5422392" cy="3633047"/>
          </a:xfrm>
        </p:spPr>
        <p:txBody>
          <a:bodyPr anchor="ctr">
            <a:normAutofit/>
          </a:bodyPr>
          <a:lstStyle/>
          <a:p>
            <a:r>
              <a:rPr lang="en-US" dirty="0"/>
              <a:t>Novel approach: </a:t>
            </a:r>
          </a:p>
          <a:p>
            <a:r>
              <a:rPr lang="en-US" dirty="0"/>
              <a:t>Uses 2D CNN for time-frequency features and  dual global context attention mechanism.</a:t>
            </a:r>
          </a:p>
          <a:p>
            <a:r>
              <a:rPr lang="en-US" dirty="0"/>
              <a:t>No comparison to recent </a:t>
            </a:r>
            <a:r>
              <a:rPr lang="en-US" dirty="0" err="1"/>
              <a:t>aproaches</a:t>
            </a:r>
            <a:endParaRPr lang="en-US" dirty="0"/>
          </a:p>
        </p:txBody>
      </p:sp>
      <p:pic>
        <p:nvPicPr>
          <p:cNvPr id="24" name="Audio 23">
            <a:extLst>
              <a:ext uri="{FF2B5EF4-FFF2-40B4-BE49-F238E27FC236}">
                <a16:creationId xmlns:a16="http://schemas.microsoft.com/office/drawing/2014/main" id="{0A6BD02A-A8AD-CD81-7BFA-015EB7462C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205703750"/>
      </p:ext>
    </p:extLst>
  </p:cSld>
  <p:clrMapOvr>
    <a:masterClrMapping/>
  </p:clrMapOvr>
  <mc:AlternateContent xmlns:mc="http://schemas.openxmlformats.org/markup-compatibility/2006">
    <mc:Choice xmlns:p14="http://schemas.microsoft.com/office/powerpoint/2010/main" Requires="p14">
      <p:transition p14:dur="10" advTm="57358"/>
    </mc:Choice>
    <mc:Fallback>
      <p:transition advTm="57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3060</TotalTime>
  <Words>4058</Words>
  <Application>Microsoft Macintosh PowerPoint</Application>
  <PresentationFormat>Widescreen</PresentationFormat>
  <Paragraphs>281</Paragraphs>
  <Slides>28</Slides>
  <Notes>28</Notes>
  <HiddenSlides>0</HiddenSlides>
  <MMClips>28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Light</vt:lpstr>
      <vt:lpstr>Courier New</vt:lpstr>
      <vt:lpstr>Gill Sans MT</vt:lpstr>
      <vt:lpstr>Rage Italic</vt:lpstr>
      <vt:lpstr>Söhne</vt:lpstr>
      <vt:lpstr>Symbol</vt:lpstr>
      <vt:lpstr>Times New Roman</vt:lpstr>
      <vt:lpstr>Office Theme</vt:lpstr>
      <vt:lpstr>Real-Time Customer Experience Tracking in Front-Shops using Deep Sentiment Analysis</vt:lpstr>
      <vt:lpstr>Outline</vt:lpstr>
      <vt:lpstr>Research Significance, Contribution &amp; Problem</vt:lpstr>
      <vt:lpstr>Research Significance, Contribution &amp; Problem</vt:lpstr>
      <vt:lpstr>Research Significance, Contribution &amp; Problem</vt:lpstr>
      <vt:lpstr>Research Significance, Contribution &amp; Problem</vt:lpstr>
      <vt:lpstr>Research Significance, Contribution &amp; Problem</vt:lpstr>
      <vt:lpstr>Key Literature Related to the Project</vt:lpstr>
      <vt:lpstr>Key Literature Related to the Project: Zhang et al. (2023)</vt:lpstr>
      <vt:lpstr>Key Literature Related to the Project: Liu et al. (2023)</vt:lpstr>
      <vt:lpstr>Key Literature Related to the Project: Mustaqeem et al. (2023)</vt:lpstr>
      <vt:lpstr>Summary of Literature Review Findings</vt:lpstr>
      <vt:lpstr>Research Question</vt:lpstr>
      <vt:lpstr>Research objectives</vt:lpstr>
      <vt:lpstr>Research Methodology and Design</vt:lpstr>
      <vt:lpstr>Research Methodology and Design</vt:lpstr>
      <vt:lpstr>Research Methodology and Design</vt:lpstr>
      <vt:lpstr>Research Methodology and Design</vt:lpstr>
      <vt:lpstr>Research Methodology and Design</vt:lpstr>
      <vt:lpstr>Research Methodology and Design</vt:lpstr>
      <vt:lpstr>Research Methodology and Design</vt:lpstr>
      <vt:lpstr>Ethical Considerations: Ethical Challenge and Solutions</vt:lpstr>
      <vt:lpstr>Timeline of Proposed Activities</vt:lpstr>
      <vt:lpstr>Conclusion </vt:lpstr>
      <vt:lpstr>Conclusion </vt:lpstr>
      <vt:lpstr>References</vt:lpstr>
      <vt:lpstr>References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Mbali Xulu</dc:creator>
  <cp:keywords/>
  <dc:description/>
  <cp:lastModifiedBy>Mbali Xulu</cp:lastModifiedBy>
  <cp:revision>20</cp:revision>
  <dcterms:created xsi:type="dcterms:W3CDTF">2023-08-19T16:17:24Z</dcterms:created>
  <dcterms:modified xsi:type="dcterms:W3CDTF">2023-08-21T22:19:41Z</dcterms:modified>
  <cp:category/>
</cp:coreProperties>
</file>